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587" r:id="rId3"/>
    <p:sldId id="567" r:id="rId4"/>
    <p:sldId id="573" r:id="rId5"/>
    <p:sldId id="574" r:id="rId6"/>
    <p:sldId id="575" r:id="rId7"/>
    <p:sldId id="576" r:id="rId8"/>
    <p:sldId id="568" r:id="rId9"/>
    <p:sldId id="582" r:id="rId10"/>
    <p:sldId id="577" r:id="rId11"/>
    <p:sldId id="579" r:id="rId12"/>
    <p:sldId id="580" r:id="rId13"/>
    <p:sldId id="581" r:id="rId14"/>
    <p:sldId id="588" r:id="rId15"/>
    <p:sldId id="589" r:id="rId16"/>
    <p:sldId id="585" r:id="rId17"/>
    <p:sldId id="586" r:id="rId18"/>
    <p:sldId id="583" r:id="rId19"/>
    <p:sldId id="5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1D9F"/>
    <a:srgbClr val="00B0F0"/>
    <a:srgbClr val="FF0000"/>
    <a:srgbClr val="001D3F"/>
    <a:srgbClr val="AB17CF"/>
    <a:srgbClr val="286AA5"/>
    <a:srgbClr val="FF9999"/>
    <a:srgbClr val="F3D3F0"/>
    <a:srgbClr val="F5BFA3"/>
    <a:srgbClr val="DDF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2" autoAdjust="0"/>
    <p:restoredTop sz="95635" autoAdjust="0"/>
  </p:normalViewPr>
  <p:slideViewPr>
    <p:cSldViewPr snapToGrid="0" showGuides="1">
      <p:cViewPr>
        <p:scale>
          <a:sx n="97" d="100"/>
          <a:sy n="97" d="100"/>
        </p:scale>
        <p:origin x="144" y="9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C33F8-1919-49AC-84C0-55BB8BCB4525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748C6-558B-415B-AE71-E8EDF0BDE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51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48C6-558B-415B-AE71-E8EDF0BDE9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8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74E4A-09E8-F471-9998-B0B7C2D08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6E333-F1D3-797A-BA2A-152D085E9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570C8C-BF3A-DA61-DA12-FDC03C408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AFFAA-6002-4E8C-E224-800ABBFAF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748C6-558B-415B-AE71-E8EDF0BDE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6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B59E-404A-D706-BC82-51C84A053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E67BF-5978-A190-BEF6-07DD8689F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57C89-C4DC-9A1A-56DF-0DF93C7B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3C716-E968-D0A8-F96F-A9C2C100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FFD37-6C13-A0E2-C533-5A289692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7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F038-8AF0-13E9-EE92-60A4ACD2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1F07C-FB74-C0CC-98CF-F08108925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CC640-4482-18F7-EEA7-D4C6ABBC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985C2-DBD4-70F2-B94E-8507EF704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0D821-3546-9F60-05F8-20153642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2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E5B13-B842-60B4-09DB-C26C6DDB8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122C6-5F15-F4B1-03C7-DF1BF9C85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2EAB5-ECF4-C9B8-9A31-32C48237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F7CDA-653B-040D-9593-B35964A1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C1402-148F-F61B-33B1-E3E201D61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86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FDC2A-2C25-585B-E897-322C6481D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3D4E-699A-376D-4474-02FA4E88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C47F2-EA6D-FFB0-E219-1FC68F342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CD969-6709-3EAE-BE39-5453CE1E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1773" y="6356350"/>
            <a:ext cx="6076506" cy="365125"/>
          </a:xfrm>
        </p:spPr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FF51B-0F8B-561E-2F86-FC7C23DA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6879" y="6356350"/>
            <a:ext cx="1236920" cy="365125"/>
          </a:xfrm>
        </p:spPr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5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BB1D-69EB-3B3A-C887-F1D8A0FE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2FE32-93B4-1453-73A0-3F085C034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4F869-F304-2BCE-41EF-6C5C4ED70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EB6C4-5144-28D9-550F-DA5B97D2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57CEF-7BB8-7DB9-AA19-318174F9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CF81-D0A5-A294-8B38-3849545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B42F-44CC-2936-EB8A-2252134EB1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66889-943E-1738-1C58-2863077A9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A655A-DE05-FE11-3A93-B9FF8320B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8936F-EE4F-2CED-CD52-305E8905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1C7A0-0150-D4C8-44EE-7FC4BA6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8E54E-8EF7-519F-CC0C-DA617613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0D44C-5635-6B2B-A83A-3D08147E4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982BE-A631-6FCB-9EB6-7365C5623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56D31-1CE8-705A-83FB-449CC805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CCE4DE-9CA1-8D2F-3597-22739F491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1BC04-F3E8-C961-0854-BBD48E98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9C932-C4BB-2C95-D4F5-164D323C8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C120B-BF98-0312-A7E2-F739BB5AB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8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61CC-44AF-9301-9DD1-1EB6C26A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3D7D7F-B826-2C13-D47E-6E6032FCA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FA165-97AC-95BF-6B34-09DFF3FA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505804-5F6F-23DB-C738-BAD79114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6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84EB46-30C2-C1D4-38CA-E91B23EB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4E981-5720-3BD8-2FC1-0D384802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A074F-D418-DC3E-C393-A3051FBB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6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116D-BA9F-8906-60F2-C944A33D7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9F721-284E-3127-C5EC-40E25724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5DAC6-6DA2-86E1-710D-D266A0373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648FE-C3EB-D42F-1FD0-C3D82B9A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E04E6-2459-6A8B-2DC0-B6A2BAB0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883B55-DF24-EE18-37AB-80E04070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D92E-C18D-3DE4-7D90-25732F7A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7DC7D-BAB5-9EE6-FD4F-0D4A930A0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46DBB-1ACF-DFF4-E47A-6DB3FA72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FB483-0DC3-E91A-4E09-D2D87575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D9AEA-DDE1-3224-D5D0-1F99B490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19056-BEEF-C799-2DE0-E96EEE51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8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C7B98-FD5D-308E-40E3-46FFD1F0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4E440-F90C-7197-A2B7-65D0DD9AB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4FD12-C45A-BC9B-DEEA-DA2F34103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001D3F"/>
                </a:solidFill>
              </a:defRPr>
            </a:lvl1pPr>
          </a:lstStyle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7A066-2580-6FF2-96BF-6CEC8E08D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1D3F"/>
                </a:solidFill>
              </a:defRPr>
            </a:lvl1pPr>
          </a:lstStyle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A67DD-A663-408C-4BC1-EF8694ED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1D3F"/>
                </a:solidFill>
              </a:defRPr>
            </a:lvl1pPr>
          </a:lstStyle>
          <a:p>
            <a:fld id="{84BC9029-1F3E-4C45-9AF3-2E71CC02518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5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pgunnink@uni-mainz.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mailto:pgunnink@uni-mainz.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49EDF0-104B-5B44-38C9-77F98E9EB74A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55003" y="1606458"/>
                <a:ext cx="11489166" cy="2515548"/>
              </a:xfrm>
            </p:spPr>
            <p:txBody>
              <a:bodyPr anchor="ctr">
                <a:noAutofit/>
              </a:bodyPr>
              <a:lstStyle/>
              <a:p>
                <a:r>
                  <a:rPr lang="en-US" sz="7000" b="1" dirty="0">
                    <a:solidFill>
                      <a:srgbClr val="001D3F"/>
                    </a:solidFill>
                  </a:rPr>
                  <a:t>Spin demons in </a:t>
                </a:r>
                <a14:m>
                  <m:oMath xmlns:m="http://schemas.openxmlformats.org/officeDocument/2006/math">
                    <m:r>
                      <a:rPr lang="en-US" sz="7000" b="1" i="1" dirty="0" smtClean="0">
                        <a:solidFill>
                          <a:srgbClr val="001D3F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7000" b="1" dirty="0">
                    <a:solidFill>
                      <a:srgbClr val="001D3F"/>
                    </a:solidFill>
                  </a:rPr>
                  <a:t>-wave altermagnets</a:t>
                </a:r>
                <a:endParaRPr lang="en-US" sz="7000" b="1" baseline="-25000" dirty="0">
                  <a:solidFill>
                    <a:srgbClr val="001D3F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49EDF0-104B-5B44-38C9-77F98E9EB7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5003" y="1606458"/>
                <a:ext cx="11489166" cy="2515548"/>
              </a:xfrm>
              <a:blipFill>
                <a:blip r:embed="rId3"/>
                <a:stretch>
                  <a:fillRect t="-3015" b="-90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A1827D57-627E-2D3A-1A15-1C037DE96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163" y="4399839"/>
            <a:ext cx="5746725" cy="1901828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rgbClr val="001D3F"/>
                </a:solidFill>
              </a:rPr>
              <a:t>Pieter Gunnink</a:t>
            </a:r>
          </a:p>
          <a:p>
            <a:r>
              <a:rPr lang="de-DE" dirty="0">
                <a:solidFill>
                  <a:srgbClr val="001D3F"/>
                </a:solidFill>
                <a:hlinkClick r:id="rId4"/>
              </a:rPr>
              <a:t>pgunnink@uni-mainz.de</a:t>
            </a:r>
            <a:endParaRPr lang="de-DE" dirty="0">
              <a:solidFill>
                <a:srgbClr val="001D3F"/>
              </a:solidFill>
            </a:endParaRPr>
          </a:p>
          <a:p>
            <a:r>
              <a:rPr lang="nl-NL" dirty="0">
                <a:solidFill>
                  <a:srgbClr val="001D3F"/>
                </a:solidFill>
              </a:rPr>
              <a:t>09.05.2025</a:t>
            </a:r>
            <a:endParaRPr lang="de-DE" sz="2000" i="1" dirty="0">
              <a:solidFill>
                <a:srgbClr val="001D3F"/>
              </a:solidFill>
              <a:latin typeface="+mj-lt"/>
            </a:endParaRPr>
          </a:p>
        </p:txBody>
      </p:sp>
      <p:pic>
        <p:nvPicPr>
          <p:cNvPr id="6" name="Picture 2" descr="Uni Mainz - 1.792 Bewertungen zum Studium">
            <a:extLst>
              <a:ext uri="{FF2B5EF4-FFF2-40B4-BE49-F238E27FC236}">
                <a16:creationId xmlns:a16="http://schemas.microsoft.com/office/drawing/2014/main" id="{1DFBAFEE-863C-3327-DC58-5D8E37C60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050" y="4677451"/>
            <a:ext cx="2858663" cy="14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ogo Emmy Noether">
            <a:extLst>
              <a:ext uri="{FF2B5EF4-FFF2-40B4-BE49-F238E27FC236}">
                <a16:creationId xmlns:a16="http://schemas.microsoft.com/office/drawing/2014/main" id="{1048F0CF-8081-A11D-EB29-3FD9CD0A9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310" y="5523807"/>
            <a:ext cx="2277430" cy="13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E7D13A-78DA-1110-44A4-2259CA6B35FD}"/>
              </a:ext>
            </a:extLst>
          </p:cNvPr>
          <p:cNvGrpSpPr/>
          <p:nvPr/>
        </p:nvGrpSpPr>
        <p:grpSpPr>
          <a:xfrm>
            <a:off x="307094" y="-5316"/>
            <a:ext cx="11537075" cy="1591569"/>
            <a:chOff x="307094" y="-5316"/>
            <a:chExt cx="11537075" cy="1591569"/>
          </a:xfrm>
        </p:grpSpPr>
        <p:pic>
          <p:nvPicPr>
            <p:cNvPr id="5" name="Picture 4" descr="A blue and orange logo&#10;&#10;Description automatically generated">
              <a:extLst>
                <a:ext uri="{FF2B5EF4-FFF2-40B4-BE49-F238E27FC236}">
                  <a16:creationId xmlns:a16="http://schemas.microsoft.com/office/drawing/2014/main" id="{B9472C7B-B0B2-D52E-4A1F-1D4EC0932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1858" y="-5316"/>
              <a:ext cx="4071070" cy="158708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0753A4-C881-83E4-F5D3-250191F59610}"/>
                </a:ext>
              </a:extLst>
            </p:cNvPr>
            <p:cNvCxnSpPr>
              <a:cxnSpLocks/>
            </p:cNvCxnSpPr>
            <p:nvPr/>
          </p:nvCxnSpPr>
          <p:spPr>
            <a:xfrm>
              <a:off x="307094" y="1581767"/>
              <a:ext cx="3648218" cy="0"/>
            </a:xfrm>
            <a:prstGeom prst="line">
              <a:avLst/>
            </a:prstGeom>
            <a:ln>
              <a:solidFill>
                <a:srgbClr val="001D3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224625A-EAE4-4D78-26D4-F925BE846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159" y="1581767"/>
              <a:ext cx="3591010" cy="4486"/>
            </a:xfrm>
            <a:prstGeom prst="line">
              <a:avLst/>
            </a:prstGeom>
            <a:ln>
              <a:solidFill>
                <a:srgbClr val="001D3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70CFCB-E3D1-25F4-05DA-B22FDE3AEBFF}"/>
              </a:ext>
            </a:extLst>
          </p:cNvPr>
          <p:cNvCxnSpPr>
            <a:cxnSpLocks/>
          </p:cNvCxnSpPr>
          <p:nvPr/>
        </p:nvCxnSpPr>
        <p:spPr>
          <a:xfrm>
            <a:off x="355003" y="4126493"/>
            <a:ext cx="11489166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2FA1F00-229F-46BD-E65E-A1EC7ADFE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1786" y="4142211"/>
            <a:ext cx="2832959" cy="1334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A438E-75AB-B4EF-5521-558AB271C567}"/>
              </a:ext>
            </a:extLst>
          </p:cNvPr>
          <p:cNvSpPr txBox="1"/>
          <p:nvPr/>
        </p:nvSpPr>
        <p:spPr>
          <a:xfrm>
            <a:off x="638574" y="6230271"/>
            <a:ext cx="853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/>
              <a:t>Gunnink</a:t>
            </a:r>
            <a:r>
              <a:rPr lang="de-DE" sz="2800" dirty="0"/>
              <a:t>, Sinova, </a:t>
            </a:r>
            <a:r>
              <a:rPr lang="de-DE" sz="2800" dirty="0" err="1"/>
              <a:t>Mook</a:t>
            </a:r>
            <a:r>
              <a:rPr lang="de-DE" sz="2800" dirty="0"/>
              <a:t>, arXiv:2504.11062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837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9B5A9-1020-29AF-17F6-5C58AF662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26C7F44-7DFE-4DB0-7449-DE115BA8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98" y="2532011"/>
            <a:ext cx="7257972" cy="3824339"/>
          </a:xfrm>
          <a:prstGeom prst="rect">
            <a:avLst/>
          </a:prstGeom>
        </p:spPr>
      </p:pic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C69BE74C-0AC1-DC99-128B-966E342BFC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77B5F5-CAEF-FE64-99E1-91DBAB38726D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E89727-75AE-1BDA-154D-F3D3B72C5274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A18CCAE-6D12-6DD6-8753-E93B932F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CA02684-C220-0ECA-E333-2F910CD7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AC3C337-C5F5-5AF7-9B24-AECBC624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10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BF32BD1-85CA-F316-65DE-DA0BF1D66477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Dielectric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478549-9F7D-D1F8-D398-52D2FE56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07" y="1270481"/>
            <a:ext cx="3590922" cy="8105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F90756-0BDF-976C-74BB-7728F0D6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71" y="1419077"/>
            <a:ext cx="3381434" cy="4994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93ECFB-AE0F-174B-0B1A-5A68CD235BE7}"/>
                  </a:ext>
                </a:extLst>
              </p:cNvPr>
              <p:cNvSpPr txBox="1"/>
              <p:nvPr/>
            </p:nvSpPr>
            <p:spPr>
              <a:xfrm>
                <a:off x="9020287" y="2877163"/>
                <a:ext cx="27453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@ </a:t>
                </a:r>
                <a:r>
                  <a:rPr lang="de-DE" dirty="0" err="1"/>
                  <a:t>fixed</a:t>
                </a:r>
                <a:r>
                  <a:rPr lang="de-DE" dirty="0"/>
                  <a:t> but </a:t>
                </a:r>
                <a:r>
                  <a:rPr lang="de-DE" dirty="0" err="1"/>
                  <a:t>small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along a direction with maximal electronic band splitting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93ECFB-AE0F-174B-0B1A-5A68CD23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287" y="2877163"/>
                <a:ext cx="2745353" cy="923330"/>
              </a:xfrm>
              <a:prstGeom prst="rect">
                <a:avLst/>
              </a:prstGeom>
              <a:blipFill>
                <a:blip r:embed="rId6"/>
                <a:stretch>
                  <a:fillRect l="-1843" t="-2703" b="-945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74EEB0-11A9-EF20-23B0-524C759889CF}"/>
              </a:ext>
            </a:extLst>
          </p:cNvPr>
          <p:cNvSpPr txBox="1"/>
          <p:nvPr/>
        </p:nvSpPr>
        <p:spPr>
          <a:xfrm>
            <a:off x="4152806" y="2064555"/>
            <a:ext cx="2745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Spin-resolved edge of Particle-hole contuum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FC4F23-3175-70CA-2A73-DB88A36A7D6D}"/>
                  </a:ext>
                </a:extLst>
              </p:cNvPr>
              <p:cNvSpPr txBox="1"/>
              <p:nvPr/>
            </p:nvSpPr>
            <p:spPr>
              <a:xfrm>
                <a:off x="377386" y="2371281"/>
                <a:ext cx="30880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dirty="0"/>
                  <a:t>Zeroes of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/>
                  <a:t> determine collective modes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FC4F23-3175-70CA-2A73-DB88A36A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86" y="2371281"/>
                <a:ext cx="3088058" cy="646331"/>
              </a:xfrm>
              <a:prstGeom prst="rect">
                <a:avLst/>
              </a:prstGeom>
              <a:blipFill>
                <a:blip r:embed="rId7"/>
                <a:stretch>
                  <a:fillRect l="-1639" t="-3846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DD4622-2D97-118C-0C3B-301DCEAFB7D0}"/>
              </a:ext>
            </a:extLst>
          </p:cNvPr>
          <p:cNvCxnSpPr/>
          <p:nvPr/>
        </p:nvCxnSpPr>
        <p:spPr>
          <a:xfrm flipH="1">
            <a:off x="2875723" y="1918557"/>
            <a:ext cx="1179442" cy="360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60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A754-DA07-2281-9E0B-D78AF5182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0D4F2D7C-0BD0-D32B-B8DB-D7A85E315B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6F9799-43B6-7442-F9C6-D83B06C37C8C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C06F3C-8D59-4686-4D8D-B2CCE96A2C43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EF1C92E-9171-E63C-F1C3-06D1C417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CC6C19-74C8-1B73-7E9C-98CE6D94A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2BBE04-A03F-87B8-5D5F-11AF213D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11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B712CAF-DDAF-9E3A-CD98-BC4F88CB0607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Spin </a:t>
            </a:r>
            <a:r>
              <a:rPr lang="de-DE" dirty="0" err="1"/>
              <a:t>demon</a:t>
            </a:r>
            <a:r>
              <a:rPr lang="de-DE" dirty="0"/>
              <a:t> in d-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altermagnet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38B2652-FA56-7934-F9D0-F927D949E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917" y="2197730"/>
            <a:ext cx="8578555" cy="38736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23C170-898D-B4F3-53C7-DD877B17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707" y="1270481"/>
            <a:ext cx="3590922" cy="810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B1CD3-C858-3C46-7056-95B85DE35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171" y="1419077"/>
            <a:ext cx="3381434" cy="499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D9954-5D24-A901-3A10-0E0EDA9544E7}"/>
                  </a:ext>
                </a:extLst>
              </p:cNvPr>
              <p:cNvSpPr txBox="1"/>
              <p:nvPr/>
            </p:nvSpPr>
            <p:spPr>
              <a:xfrm>
                <a:off x="9888279" y="4871072"/>
                <a:ext cx="2219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for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along a direction with maximal electronic band splitting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D9954-5D24-A901-3A10-0E0EDA954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279" y="4871072"/>
                <a:ext cx="2219736" cy="1200329"/>
              </a:xfrm>
              <a:prstGeom prst="rect">
                <a:avLst/>
              </a:prstGeom>
              <a:blipFill>
                <a:blip r:embed="rId6"/>
                <a:stretch>
                  <a:fillRect l="-2198" t="-203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34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1BE83-3EEC-6DBE-9763-A2AA737A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E88BB322-5433-1323-324E-A8FA0FE962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878ABE-6980-2EAC-2686-A3CE6D58BD26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0A4C03-965B-824D-3119-54CF0BC2737F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9F275B8-0284-63A9-C727-4F7DAF00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98F6FB-928D-2450-D124-E3760B70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1A92E0-0CD3-12D2-3D3A-11C6DFC2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12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3ED4E5-5B70-0D0C-9E1D-2E769EB81C06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Spin </a:t>
            </a:r>
            <a:r>
              <a:rPr lang="de-DE" dirty="0" err="1"/>
              <a:t>demon</a:t>
            </a:r>
            <a:r>
              <a:rPr lang="de-DE" dirty="0"/>
              <a:t> in d-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altermagnet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498-D610-B357-DECE-985B257D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5520" y="1249544"/>
            <a:ext cx="6200960" cy="4957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3A3AD1-8BE2-F15F-6F53-FCDE4578D5ED}"/>
                  </a:ext>
                </a:extLst>
              </p:cNvPr>
              <p:cNvSpPr txBox="1"/>
              <p:nvPr/>
            </p:nvSpPr>
            <p:spPr>
              <a:xfrm>
                <a:off x="9362662" y="1423210"/>
                <a:ext cx="2745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@ </a:t>
                </a:r>
                <a:r>
                  <a:rPr lang="de-DE" dirty="0" err="1"/>
                  <a:t>fixed</a:t>
                </a:r>
                <a:r>
                  <a:rPr lang="de-DE" dirty="0"/>
                  <a:t> but </a:t>
                </a:r>
                <a:r>
                  <a:rPr lang="de-DE" dirty="0" err="1"/>
                  <a:t>small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3A3AD1-8BE2-F15F-6F53-FCDE4578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662" y="1423210"/>
                <a:ext cx="2745353" cy="369332"/>
              </a:xfrm>
              <a:prstGeom prst="rect">
                <a:avLst/>
              </a:prstGeom>
              <a:blipFill>
                <a:blip r:embed="rId4"/>
                <a:stretch>
                  <a:fillRect l="-2304" t="-6452" b="-2258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652B002-E94D-3B66-2FA0-8B8D2A09E34E}"/>
              </a:ext>
            </a:extLst>
          </p:cNvPr>
          <p:cNvCxnSpPr/>
          <p:nvPr/>
        </p:nvCxnSpPr>
        <p:spPr>
          <a:xfrm flipH="1" flipV="1">
            <a:off x="1693889" y="2638269"/>
            <a:ext cx="2117884" cy="509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314BAF-D293-E526-4C6D-7C6717447F6E}"/>
              </a:ext>
            </a:extLst>
          </p:cNvPr>
          <p:cNvSpPr txBox="1"/>
          <p:nvPr/>
        </p:nvSpPr>
        <p:spPr>
          <a:xfrm>
            <a:off x="629587" y="2053652"/>
            <a:ext cx="173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rojected majority spin species</a:t>
            </a:r>
          </a:p>
        </p:txBody>
      </p:sp>
    </p:spTree>
    <p:extLst>
      <p:ext uri="{BB962C8B-B14F-4D97-AF65-F5344CB8AC3E}">
        <p14:creationId xmlns:p14="http://schemas.microsoft.com/office/powerpoint/2010/main" val="2837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4DBC5-080D-B104-CFDB-5B9756D6C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1B193159-66EB-1AC6-37F9-CBF9DA929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019B4C-CD19-5BD5-0829-F95DFF8CCF45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71F7D6-1B75-75DD-7EED-29EF53C0606E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3D32974-10DE-E3EE-26EB-CDABF683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3B61ED7-9302-B1D9-B6B3-55646D14E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545855E-9BB7-1569-217F-5C4E4B43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13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57BCDE-0E22-6F90-8640-54AE8F89560F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Quality </a:t>
            </a:r>
            <a:r>
              <a:rPr lang="de-DE" dirty="0" err="1"/>
              <a:t>factor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BFC696-D391-D603-8583-D9620F83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4" y="2363645"/>
            <a:ext cx="6545006" cy="353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1C4DB1-5F42-C706-DE81-EA694A9D39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712" y="1718653"/>
            <a:ext cx="4707898" cy="37635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9C1D4-D67A-5786-C911-F540D20CD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73" y="5607930"/>
            <a:ext cx="1548270" cy="461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DBBAA0-D2E0-2E9D-1226-B58F4175DF7E}"/>
              </a:ext>
            </a:extLst>
          </p:cNvPr>
          <p:cNvSpPr txBox="1"/>
          <p:nvPr/>
        </p:nvSpPr>
        <p:spPr>
          <a:xfrm>
            <a:off x="566058" y="5679644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Quality </a:t>
            </a:r>
            <a:r>
              <a:rPr lang="de-DE" sz="2400" dirty="0" err="1"/>
              <a:t>factor</a:t>
            </a:r>
            <a:r>
              <a:rPr lang="de-DE" sz="2400" dirty="0"/>
              <a:t>: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600810-9F8B-CCDD-AA55-2323F9B590A2}"/>
                  </a:ext>
                </a:extLst>
              </p:cNvPr>
              <p:cNvSpPr txBox="1"/>
              <p:nvPr/>
            </p:nvSpPr>
            <p:spPr>
              <a:xfrm>
                <a:off x="418390" y="1612502"/>
                <a:ext cx="195207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nl-NL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nl-NL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DE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600810-9F8B-CCDD-AA55-2323F9B5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90" y="1612502"/>
                <a:ext cx="1952073" cy="553998"/>
              </a:xfrm>
              <a:prstGeom prst="rect">
                <a:avLst/>
              </a:prstGeom>
              <a:blipFill>
                <a:blip r:embed="rId6"/>
                <a:stretch>
                  <a:fillRect l="-3247" r="-4545" b="-2272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72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802E8-4F1A-29B9-60A2-0FF6D755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D5BA193B-F2FD-89B4-763E-1BEF4FCAC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CE4B93-F481-F696-EF4A-0A6199F22C16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8513D9-29E1-036E-1632-A6EF7BADAC7F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07B8742-DF1A-5A8D-B8E1-33593C01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9BEB9D3-8BA3-6186-3FDB-06713D70D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CEF9713-4A35-DBFE-A4AD-E110612B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F14C04-8128-49E5-ACD9-F61C8E772AE4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moment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1AD92E-10CF-78A2-022C-72CAAD931214}"/>
              </a:ext>
            </a:extLst>
          </p:cNvPr>
          <p:cNvSpPr txBox="1"/>
          <p:nvPr/>
        </p:nvSpPr>
        <p:spPr>
          <a:xfrm>
            <a:off x="499797" y="1487822"/>
            <a:ext cx="552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Out-</a:t>
            </a:r>
            <a:r>
              <a:rPr lang="de-DE" sz="2400" dirty="0" err="1"/>
              <a:t>of</a:t>
            </a:r>
            <a:r>
              <a:rPr lang="de-DE" sz="2400" dirty="0"/>
              <a:t>-phase </a:t>
            </a:r>
            <a:r>
              <a:rPr lang="de-DE" sz="2400" dirty="0" err="1"/>
              <a:t>oscillation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spin</a:t>
            </a:r>
            <a:r>
              <a:rPr lang="de-DE" sz="2400" dirty="0"/>
              <a:t> </a:t>
            </a:r>
            <a:r>
              <a:rPr lang="de-DE" sz="2400" dirty="0" err="1"/>
              <a:t>species</a:t>
            </a:r>
            <a:r>
              <a:rPr lang="de-DE" sz="2400" dirty="0"/>
              <a:t>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3E50F-AC2B-5AB8-D39A-FB597421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4" y="2140608"/>
            <a:ext cx="5334000" cy="158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5AB738-7FBF-E3D8-B041-266FA89A0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11" y="2245644"/>
            <a:ext cx="5939320" cy="118335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4AC2EBB-72B1-8186-FDA5-E5EFF8A2B9A4}"/>
              </a:ext>
            </a:extLst>
          </p:cNvPr>
          <p:cNvSpPr/>
          <p:nvPr/>
        </p:nvSpPr>
        <p:spPr>
          <a:xfrm>
            <a:off x="5465856" y="25165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68B79-4EFF-25DD-B600-0A6F6678F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024" y="3817447"/>
            <a:ext cx="5514285" cy="12818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C22A68-F9A6-012D-2BE2-955ED8E5946C}"/>
              </a:ext>
            </a:extLst>
          </p:cNvPr>
          <p:cNvSpPr txBox="1"/>
          <p:nvPr/>
        </p:nvSpPr>
        <p:spPr>
          <a:xfrm>
            <a:off x="2186609" y="5393635"/>
            <a:ext cx="5897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Add magnetic field along Néel vector: define a magnetic moment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513696-5F94-897E-DF40-3E761169FF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679" y="5302048"/>
            <a:ext cx="1846892" cy="8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4D8E7-F8C5-E5F9-9D14-C411A081E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B997E97C-7347-05E2-A989-9A6806ED87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B874AB-624E-AFE1-E358-CA38DC156F3F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84F5A-5FC7-D659-DB7A-76297542B5E3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F2922FB-1A9A-8E03-2C9D-522F58DE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52BF85-A63C-8D58-8341-C76AD56B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FA69CE2-BBAF-C607-C2F2-6F753167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19ADBD9-464A-CF50-7D60-42C4527D473D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Magnetic</a:t>
            </a:r>
            <a:r>
              <a:rPr lang="de-DE" dirty="0"/>
              <a:t> </a:t>
            </a:r>
            <a:r>
              <a:rPr lang="de-DE" dirty="0" err="1"/>
              <a:t>moment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06CCF-0812-5023-5A0E-1E20D6CD4C8E}"/>
              </a:ext>
            </a:extLst>
          </p:cNvPr>
          <p:cNvSpPr txBox="1"/>
          <p:nvPr/>
        </p:nvSpPr>
        <p:spPr>
          <a:xfrm>
            <a:off x="499797" y="1487822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Magnetic</a:t>
            </a:r>
            <a:r>
              <a:rPr lang="de-DE" sz="2400" dirty="0"/>
              <a:t> </a:t>
            </a:r>
            <a:r>
              <a:rPr lang="de-DE" sz="2400" dirty="0" err="1"/>
              <a:t>moment</a:t>
            </a:r>
            <a:r>
              <a:rPr lang="de-DE" sz="2400" dirty="0"/>
              <a:t>:</a:t>
            </a:r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5271DE-79EF-8242-9FF9-467CAA7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48" y="1298434"/>
            <a:ext cx="1846892" cy="8404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34D6E2-71AB-95EF-2966-630EA9863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58" y="2200585"/>
            <a:ext cx="5405968" cy="40038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BA4A5B-602B-DE73-9988-C4B6606830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0866" y="2138873"/>
            <a:ext cx="5008533" cy="4003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16AB1F-C142-7564-9A31-302F90240EED}"/>
              </a:ext>
            </a:extLst>
          </p:cNvPr>
          <p:cNvSpPr txBox="1"/>
          <p:nvPr/>
        </p:nvSpPr>
        <p:spPr>
          <a:xfrm>
            <a:off x="6338326" y="1364208"/>
            <a:ext cx="5353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/>
              <a:t>Couples to magnetic field</a:t>
            </a:r>
          </a:p>
          <a:p>
            <a:r>
              <a:rPr lang="en-DE" sz="2400" dirty="0"/>
              <a:t>(Also strain, if it couples to sublattices)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4B8BE53E-007D-F310-8D9E-466D3B1B9664}"/>
              </a:ext>
            </a:extLst>
          </p:cNvPr>
          <p:cNvSpPr/>
          <p:nvPr/>
        </p:nvSpPr>
        <p:spPr>
          <a:xfrm>
            <a:off x="5301802" y="1621337"/>
            <a:ext cx="766762" cy="19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866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3BC65-B5C4-D3BB-AD03-2D0FE77FD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FF82420E-CB9E-8C5C-339C-CDEBCF7EA3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B68053-345E-A133-E88F-D5C5049853CB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5A558F-EE31-903D-3BF3-3363CE369D21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38C0658-B155-0F59-5C19-757CFA2E9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1F69471-AE90-A1F7-D5D8-A1380E52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D1F0CE-4803-963C-EA52-A8EE68FA2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BAB82-6160-18AD-EE51-EA7C41D7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222" y="1180127"/>
            <a:ext cx="4730174" cy="305069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05583A9-721E-CCB4-8B21-46FD546B28FA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dimensions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EE4D1-A792-BA89-00F3-B503574C07E4}"/>
              </a:ext>
            </a:extLst>
          </p:cNvPr>
          <p:cNvSpPr txBox="1"/>
          <p:nvPr/>
        </p:nvSpPr>
        <p:spPr>
          <a:xfrm>
            <a:off x="499798" y="1487822"/>
            <a:ext cx="48480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Always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spin</a:t>
            </a:r>
            <a:r>
              <a:rPr lang="de-DE" sz="2400" dirty="0"/>
              <a:t>-split plane</a:t>
            </a:r>
          </a:p>
          <a:p>
            <a:endParaRPr lang="de-DE" sz="2400" dirty="0"/>
          </a:p>
          <a:p>
            <a:r>
              <a:rPr lang="de-DE" sz="2400" dirty="0"/>
              <a:t>Exact </a:t>
            </a:r>
            <a:r>
              <a:rPr lang="de-DE" sz="2400" dirty="0" err="1"/>
              <a:t>solutions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velocity</a:t>
            </a:r>
            <a:r>
              <a:rPr lang="de-DE" sz="2400" dirty="0"/>
              <a:t> and </a:t>
            </a:r>
            <a:r>
              <a:rPr lang="de-DE" sz="2400" dirty="0" err="1"/>
              <a:t>quality</a:t>
            </a:r>
            <a:r>
              <a:rPr lang="de-DE" sz="2400" dirty="0"/>
              <a:t> </a:t>
            </a:r>
            <a:r>
              <a:rPr lang="de-DE" sz="2400" dirty="0" err="1"/>
              <a:t>factor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 err="1"/>
              <a:t>Survives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larger </a:t>
            </a:r>
            <a:r>
              <a:rPr lang="de-DE" sz="2400" dirty="0" err="1"/>
              <a:t>angles</a:t>
            </a:r>
            <a:r>
              <a:rPr lang="de-DE" sz="2400" dirty="0"/>
              <a:t> + (</a:t>
            </a:r>
            <a:r>
              <a:rPr lang="de-DE" sz="2400" dirty="0" err="1"/>
              <a:t>slightly</a:t>
            </a:r>
            <a:r>
              <a:rPr lang="de-DE" sz="2400" dirty="0"/>
              <a:t>) </a:t>
            </a:r>
            <a:r>
              <a:rPr lang="de-DE" sz="2400" dirty="0" err="1"/>
              <a:t>better</a:t>
            </a:r>
            <a:r>
              <a:rPr lang="de-DE" sz="2400" dirty="0"/>
              <a:t> </a:t>
            </a:r>
            <a:r>
              <a:rPr lang="de-DE" sz="2400" dirty="0" err="1"/>
              <a:t>quality</a:t>
            </a:r>
            <a:r>
              <a:rPr lang="de-DE" sz="2400" dirty="0"/>
              <a:t> </a:t>
            </a:r>
            <a:r>
              <a:rPr lang="de-DE" sz="2400" dirty="0" err="1"/>
              <a:t>factors</a:t>
            </a:r>
            <a:endParaRPr lang="de-DE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147C81-F17E-6854-D68A-16DAD7868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295" y="3537683"/>
            <a:ext cx="4347198" cy="2778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89411-38D2-1F44-7A4E-6E03AAFC5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57481"/>
            <a:ext cx="3780022" cy="15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4F333-498D-EA1E-6A15-A6A0D27E2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FE10BAAB-9E69-2D8E-96F1-1F44A9C570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4FEDD-5268-5D8D-4D1C-C391C0016E8A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B66C7-4A0A-9DCC-6877-2C1DD75379BD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B231883-D844-0E00-2AD8-EF7E5FF6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09.05.2025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7C4BBAA-46C5-CADC-05D0-DA081BDE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pgunnink@uni-mainz.de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501757-996D-551A-2E5C-08C3CB3F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noProof="1" smtClean="0"/>
              <a:t>17</a:t>
            </a:fld>
            <a:endParaRPr lang="en-US" noProof="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2A47C8-2B54-C326-835F-A0B9C2643E43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/>
              <a:t>Other observations</a:t>
            </a:r>
            <a:endParaRPr lang="en-US" noProof="1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38A4A-6405-343F-A026-D995EA4B1DFA}"/>
              </a:ext>
            </a:extLst>
          </p:cNvPr>
          <p:cNvSpPr txBox="1"/>
          <p:nvPr/>
        </p:nvSpPr>
        <p:spPr>
          <a:xfrm>
            <a:off x="499797" y="1487822"/>
            <a:ext cx="4731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noProof="1"/>
              <a:t>Strongest in the spin-split plane, but not fine-tuned</a:t>
            </a:r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  <a:p>
            <a:pPr marL="342900" indent="-342900">
              <a:buFontTx/>
              <a:buChar char="-"/>
            </a:pPr>
            <a:endParaRPr lang="en-US" sz="2400" noProof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4388C-E7E6-5DAF-3E03-F0CEB0CC04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14" b="50000"/>
          <a:stretch/>
        </p:blipFill>
        <p:spPr>
          <a:xfrm>
            <a:off x="325454" y="2602836"/>
            <a:ext cx="5770546" cy="295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5F399F-0FFD-78FD-C838-C290FDD6091B}"/>
              </a:ext>
            </a:extLst>
          </p:cNvPr>
          <p:cNvSpPr txBox="1"/>
          <p:nvPr/>
        </p:nvSpPr>
        <p:spPr>
          <a:xfrm>
            <a:off x="6275413" y="1564063"/>
            <a:ext cx="6145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noProof="1"/>
              <a:t>Lives over long range of wave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6B249-A5F4-7B07-B385-CEF036574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045" y="2885526"/>
            <a:ext cx="4858754" cy="31266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E623B7-58F2-A3A9-03F1-CC64496F5640}"/>
              </a:ext>
            </a:extLst>
          </p:cNvPr>
          <p:cNvSpPr txBox="1"/>
          <p:nvPr/>
        </p:nvSpPr>
        <p:spPr>
          <a:xfrm>
            <a:off x="2386837" y="2418170"/>
            <a:ext cx="20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T</a:t>
            </a:r>
            <a:r>
              <a:rPr lang="en-DE" dirty="0">
                <a:solidFill>
                  <a:schemeClr val="accent2"/>
                </a:solidFill>
              </a:rPr>
              <a:t>ilted out of plane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7A0C2-BD87-226C-E23C-B759294245CA}"/>
              </a:ext>
            </a:extLst>
          </p:cNvPr>
          <p:cNvSpPr txBox="1"/>
          <p:nvPr/>
        </p:nvSpPr>
        <p:spPr>
          <a:xfrm>
            <a:off x="7647365" y="5827471"/>
            <a:ext cx="308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L</a:t>
            </a:r>
            <a:r>
              <a:rPr lang="en-DE" dirty="0">
                <a:solidFill>
                  <a:schemeClr val="accent2"/>
                </a:solidFill>
              </a:rPr>
              <a:t>onger range of wave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69465-822F-784D-44F8-8B86EB8E589E}"/>
              </a:ext>
            </a:extLst>
          </p:cNvPr>
          <p:cNvSpPr txBox="1"/>
          <p:nvPr/>
        </p:nvSpPr>
        <p:spPr>
          <a:xfrm>
            <a:off x="8924422" y="2316268"/>
            <a:ext cx="135883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DE" dirty="0"/>
              <a:t>Enters the continuum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C3E67C-90B3-2EAE-85D4-FAA7724BB5BA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8924422" y="2962599"/>
            <a:ext cx="679415" cy="1354568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0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E920-1684-9678-DD31-310071036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731FDAA1-3637-AFC5-1A71-4A9A066948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019C95-5976-F984-F5D0-80D45350156E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5B09A0-5298-0D7B-3CF8-42925EE81FE7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EAACB8E-C7CC-356B-825C-8ACD56AD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6956A22-960F-ACA2-019C-D9180AE72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AFA5AE-57D3-64AC-09A5-4CEB67BE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18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0F9870-CB67-DC48-BE98-63D07A9EC6D9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1D3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Possible detection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ED150B-5A54-6F8E-B013-07A072064D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1154" y="1536845"/>
            <a:ext cx="5008533" cy="40038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28290F-C1A5-142C-0E77-448FADB4FEDA}"/>
              </a:ext>
            </a:extLst>
          </p:cNvPr>
          <p:cNvGrpSpPr/>
          <p:nvPr/>
        </p:nvGrpSpPr>
        <p:grpSpPr>
          <a:xfrm>
            <a:off x="349624" y="1322382"/>
            <a:ext cx="6124964" cy="4811452"/>
            <a:chOff x="349624" y="1413822"/>
            <a:chExt cx="6124964" cy="48114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4A7CED-6ABA-ACCF-D4D9-787B8418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624" y="1413822"/>
              <a:ext cx="6124964" cy="44019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6C4F1C-1F60-BA82-6A12-005C809C8B92}"/>
                </a:ext>
              </a:extLst>
            </p:cNvPr>
            <p:cNvSpPr txBox="1"/>
            <p:nvPr/>
          </p:nvSpPr>
          <p:spPr>
            <a:xfrm>
              <a:off x="1478676" y="5855942"/>
              <a:ext cx="4205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Dos Santos et al., PRB 97, 024431 (2018)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5EFDFE-3116-5F56-F55F-78C070465A0B}"/>
              </a:ext>
            </a:extLst>
          </p:cNvPr>
          <p:cNvSpPr txBox="1"/>
          <p:nvPr/>
        </p:nvSpPr>
        <p:spPr>
          <a:xfrm>
            <a:off x="2173369" y="4499595"/>
            <a:ext cx="163840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DE" sz="3200" b="1" dirty="0">
                <a:solidFill>
                  <a:schemeClr val="accent2"/>
                </a:solidFill>
              </a:rPr>
              <a:t>SPEELS</a:t>
            </a:r>
            <a:endParaRPr lang="en-DE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22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B7A5-5B7E-A1B6-A1F6-C4BBA27A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3A63E-C607-6466-7241-37D2E2301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97905" cy="4351338"/>
              </a:xfrm>
            </p:spPr>
            <p:txBody>
              <a:bodyPr/>
              <a:lstStyle/>
              <a:p>
                <a:r>
                  <a:rPr lang="en-GB" dirty="0"/>
                  <a:t>We found a spin demon exist in d-wave altermagnets</a:t>
                </a:r>
                <a:endParaRPr lang="en-DE" dirty="0"/>
              </a:p>
              <a:p>
                <a:r>
                  <a:rPr lang="en-DE" dirty="0"/>
                  <a:t>Not universal feature of altermagnets (requires different Fermi velocities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nl-NL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r>
                      <a:rPr lang="nl-NL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nl-NL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DE" dirty="0"/>
                  <a:t> for spin species) e.g., does not exist in g-wave </a:t>
                </a:r>
              </a:p>
              <a:p>
                <a:endParaRPr lang="en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93A63E-C607-6466-7241-37D2E2301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97905" cy="4351338"/>
              </a:xfrm>
              <a:blipFill>
                <a:blip r:embed="rId2"/>
                <a:stretch>
                  <a:fillRect l="-2239" t="-23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93E5C-699C-AE59-31BF-9DAFCA737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AC8F9-230B-51DA-B040-7C0036E1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FEA6F-8C2B-47EF-C8D6-E512EB41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75B94-7E3C-1306-5214-20A6D483E3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7642" y="1219835"/>
            <a:ext cx="5637146" cy="4506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FE7B86-F307-5789-6217-8B8B5A1A56B5}"/>
              </a:ext>
            </a:extLst>
          </p:cNvPr>
          <p:cNvSpPr txBox="1"/>
          <p:nvPr/>
        </p:nvSpPr>
        <p:spPr>
          <a:xfrm>
            <a:off x="-1508278" y="5464633"/>
            <a:ext cx="853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>
                <a:solidFill>
                  <a:srgbClr val="041D9F"/>
                </a:solidFill>
              </a:rPr>
              <a:t>Gunnink</a:t>
            </a:r>
            <a:r>
              <a:rPr lang="de-DE" sz="2800" dirty="0">
                <a:solidFill>
                  <a:srgbClr val="041D9F"/>
                </a:solidFill>
              </a:rPr>
              <a:t>, Sinova, </a:t>
            </a:r>
            <a:r>
              <a:rPr lang="de-DE" sz="2800" dirty="0" err="1">
                <a:solidFill>
                  <a:srgbClr val="041D9F"/>
                </a:solidFill>
              </a:rPr>
              <a:t>Mook</a:t>
            </a:r>
            <a:r>
              <a:rPr lang="de-DE" sz="2800" dirty="0">
                <a:solidFill>
                  <a:srgbClr val="041D9F"/>
                </a:solidFill>
              </a:rPr>
              <a:t>, arXiv:2504.11062 </a:t>
            </a:r>
            <a:endParaRPr lang="en-US" sz="2800" dirty="0">
              <a:solidFill>
                <a:srgbClr val="041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608C-0A22-2C1F-AA8A-F64982DDB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81339D-CF7B-AEC5-31E7-9B5E0284884D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355003" y="1606458"/>
                <a:ext cx="11489166" cy="2515548"/>
              </a:xfrm>
            </p:spPr>
            <p:txBody>
              <a:bodyPr anchor="ctr">
                <a:noAutofit/>
              </a:bodyPr>
              <a:lstStyle/>
              <a:p>
                <a:r>
                  <a:rPr lang="en-US" sz="7000" b="1" dirty="0">
                    <a:solidFill>
                      <a:srgbClr val="001D3F"/>
                    </a:solidFill>
                  </a:rPr>
                  <a:t>Spin </a:t>
                </a:r>
                <a:r>
                  <a:rPr lang="en-US" sz="7000" b="1" u="sng" dirty="0">
                    <a:solidFill>
                      <a:srgbClr val="041D9F"/>
                    </a:solidFill>
                  </a:rPr>
                  <a:t>demons</a:t>
                </a:r>
                <a:r>
                  <a:rPr lang="en-US" sz="7000" b="1" dirty="0">
                    <a:solidFill>
                      <a:srgbClr val="001D3F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7000" b="1" i="1" dirty="0" smtClean="0">
                        <a:solidFill>
                          <a:srgbClr val="001D3F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7000" b="1" dirty="0">
                    <a:solidFill>
                      <a:srgbClr val="001D3F"/>
                    </a:solidFill>
                  </a:rPr>
                  <a:t>-wave altermagnets</a:t>
                </a:r>
                <a:endParaRPr lang="en-US" sz="7000" b="1" baseline="-25000" dirty="0">
                  <a:solidFill>
                    <a:srgbClr val="001D3F"/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581339D-CF7B-AEC5-31E7-9B5E02848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5003" y="1606458"/>
                <a:ext cx="11489166" cy="2515548"/>
              </a:xfrm>
              <a:blipFill>
                <a:blip r:embed="rId3"/>
                <a:stretch>
                  <a:fillRect t="-3015" b="-90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68B74A1D-FBBF-8EEF-A621-FA5A10163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163" y="4399839"/>
            <a:ext cx="5746725" cy="1901828"/>
          </a:xfrm>
        </p:spPr>
        <p:txBody>
          <a:bodyPr>
            <a:normAutofit/>
          </a:bodyPr>
          <a:lstStyle/>
          <a:p>
            <a:r>
              <a:rPr lang="de-DE" sz="3600" b="1" dirty="0">
                <a:solidFill>
                  <a:srgbClr val="001D3F"/>
                </a:solidFill>
              </a:rPr>
              <a:t>Pieter Gunnink</a:t>
            </a:r>
          </a:p>
          <a:p>
            <a:r>
              <a:rPr lang="de-DE" dirty="0">
                <a:solidFill>
                  <a:srgbClr val="001D3F"/>
                </a:solidFill>
                <a:hlinkClick r:id="rId4"/>
              </a:rPr>
              <a:t>pgunnink@uni-mainz.de</a:t>
            </a:r>
            <a:endParaRPr lang="de-DE" dirty="0">
              <a:solidFill>
                <a:srgbClr val="001D3F"/>
              </a:solidFill>
            </a:endParaRPr>
          </a:p>
          <a:p>
            <a:r>
              <a:rPr lang="nl-NL" dirty="0">
                <a:solidFill>
                  <a:srgbClr val="001D3F"/>
                </a:solidFill>
              </a:rPr>
              <a:t>09.05.2025</a:t>
            </a:r>
            <a:endParaRPr lang="de-DE" sz="2000" i="1" dirty="0">
              <a:solidFill>
                <a:srgbClr val="001D3F"/>
              </a:solidFill>
              <a:latin typeface="+mj-lt"/>
            </a:endParaRPr>
          </a:p>
        </p:txBody>
      </p:sp>
      <p:pic>
        <p:nvPicPr>
          <p:cNvPr id="6" name="Picture 2" descr="Uni Mainz - 1.792 Bewertungen zum Studium">
            <a:extLst>
              <a:ext uri="{FF2B5EF4-FFF2-40B4-BE49-F238E27FC236}">
                <a16:creationId xmlns:a16="http://schemas.microsoft.com/office/drawing/2014/main" id="{96F98B0A-4E67-1B2F-58D1-07864B9907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3050" y="4677451"/>
            <a:ext cx="2858663" cy="14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Logo Emmy Noether">
            <a:extLst>
              <a:ext uri="{FF2B5EF4-FFF2-40B4-BE49-F238E27FC236}">
                <a16:creationId xmlns:a16="http://schemas.microsoft.com/office/drawing/2014/main" id="{2C6C7E65-B63C-A946-8B92-A2B5648E8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310" y="5523807"/>
            <a:ext cx="2277430" cy="133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6550F5A-8100-3962-4078-D70A0E5136E3}"/>
              </a:ext>
            </a:extLst>
          </p:cNvPr>
          <p:cNvGrpSpPr/>
          <p:nvPr/>
        </p:nvGrpSpPr>
        <p:grpSpPr>
          <a:xfrm>
            <a:off x="307094" y="-5316"/>
            <a:ext cx="11537075" cy="1591569"/>
            <a:chOff x="307094" y="-5316"/>
            <a:chExt cx="11537075" cy="1591569"/>
          </a:xfrm>
        </p:grpSpPr>
        <p:pic>
          <p:nvPicPr>
            <p:cNvPr id="5" name="Picture 4" descr="A blue and orange logo&#10;&#10;Description automatically generated">
              <a:extLst>
                <a:ext uri="{FF2B5EF4-FFF2-40B4-BE49-F238E27FC236}">
                  <a16:creationId xmlns:a16="http://schemas.microsoft.com/office/drawing/2014/main" id="{A49195F7-7C90-94DE-379B-626C87071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11858" y="-5316"/>
              <a:ext cx="4071070" cy="1587083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DCB72C-4C8F-9ACA-6AE3-A3360BFAA429}"/>
                </a:ext>
              </a:extLst>
            </p:cNvPr>
            <p:cNvCxnSpPr>
              <a:cxnSpLocks/>
            </p:cNvCxnSpPr>
            <p:nvPr/>
          </p:nvCxnSpPr>
          <p:spPr>
            <a:xfrm>
              <a:off x="307094" y="1581767"/>
              <a:ext cx="3648218" cy="0"/>
            </a:xfrm>
            <a:prstGeom prst="line">
              <a:avLst/>
            </a:prstGeom>
            <a:ln>
              <a:solidFill>
                <a:srgbClr val="001D3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30CC42-A1C1-9063-AB90-E0D82D8CA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3159" y="1581767"/>
              <a:ext cx="3591010" cy="4486"/>
            </a:xfrm>
            <a:prstGeom prst="line">
              <a:avLst/>
            </a:prstGeom>
            <a:ln>
              <a:solidFill>
                <a:srgbClr val="001D3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0CACE8-E83D-3C45-8B10-E7F5B064512F}"/>
              </a:ext>
            </a:extLst>
          </p:cNvPr>
          <p:cNvCxnSpPr>
            <a:cxnSpLocks/>
          </p:cNvCxnSpPr>
          <p:nvPr/>
        </p:nvCxnSpPr>
        <p:spPr>
          <a:xfrm>
            <a:off x="355003" y="4126493"/>
            <a:ext cx="11489166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904D9D7-6411-1A6B-BEEC-34522C2E9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1786" y="4142211"/>
            <a:ext cx="2832959" cy="1334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93811C-A3BA-61A5-2D82-A912FD6B0EE2}"/>
              </a:ext>
            </a:extLst>
          </p:cNvPr>
          <p:cNvSpPr txBox="1"/>
          <p:nvPr/>
        </p:nvSpPr>
        <p:spPr>
          <a:xfrm>
            <a:off x="638574" y="6230271"/>
            <a:ext cx="853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/>
              <a:t>Gunnink</a:t>
            </a:r>
            <a:r>
              <a:rPr lang="de-DE" sz="2800" dirty="0"/>
              <a:t>, Sinova, </a:t>
            </a:r>
            <a:r>
              <a:rPr lang="de-DE" sz="2800" dirty="0" err="1"/>
              <a:t>Mook</a:t>
            </a:r>
            <a:r>
              <a:rPr lang="de-DE" sz="2800" dirty="0"/>
              <a:t>, arXiv:2504.11062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824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FE5A1-7601-19FE-88CF-2AAAFCED3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A668237A-EFB4-FAEB-D38F-DF92662235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37BDAE-1190-59AA-A733-60E6EB493A4D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0691FD-16DC-2D30-6AF5-222856A9C9EF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8FF27E5-4894-E934-9FDA-3835CB375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61E69D0-BA38-0384-1DEC-3EF74F1B4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 dirty="0" err="1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47A1DE-C6D7-D67A-4FC1-EE51D1704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3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71C825C-472A-03F3-086D-C3ED24F32F4B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Plasmon versus Pines‘ </a:t>
            </a:r>
            <a:r>
              <a:rPr lang="de-DE" dirty="0" err="1"/>
              <a:t>demon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9A90D04-BA2E-3724-C48D-88D28AE24C85}"/>
              </a:ext>
            </a:extLst>
          </p:cNvPr>
          <p:cNvSpPr/>
          <p:nvPr/>
        </p:nvSpPr>
        <p:spPr>
          <a:xfrm>
            <a:off x="5393103" y="2724811"/>
            <a:ext cx="1419876" cy="14083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3C643B-8612-88B8-20E4-35AEB66507EF}"/>
              </a:ext>
            </a:extLst>
          </p:cNvPr>
          <p:cNvSpPr/>
          <p:nvPr/>
        </p:nvSpPr>
        <p:spPr>
          <a:xfrm>
            <a:off x="5155626" y="2485049"/>
            <a:ext cx="1887902" cy="18879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6E3A98-2A7D-2920-04BD-9EA82D1B82B2}"/>
              </a:ext>
            </a:extLst>
          </p:cNvPr>
          <p:cNvSpPr txBox="1"/>
          <p:nvPr/>
        </p:nvSpPr>
        <p:spPr>
          <a:xfrm>
            <a:off x="5398985" y="524299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Plasmon</a:t>
            </a:r>
            <a:endParaRPr lang="de-DE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6EC395-E539-D593-AC60-77A7E3BD1042}"/>
              </a:ext>
            </a:extLst>
          </p:cNvPr>
          <p:cNvSpPr txBox="1"/>
          <p:nvPr/>
        </p:nvSpPr>
        <p:spPr>
          <a:xfrm>
            <a:off x="3031850" y="5825772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Pines, Bohm, Phys. Rev. 85, 338 (1952)</a:t>
            </a:r>
          </a:p>
        </p:txBody>
      </p:sp>
    </p:spTree>
    <p:extLst>
      <p:ext uri="{BB962C8B-B14F-4D97-AF65-F5344CB8AC3E}">
        <p14:creationId xmlns:p14="http://schemas.microsoft.com/office/powerpoint/2010/main" val="206187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A397-B6FB-EB8B-ED97-005153E25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590C97EF-54A8-5B20-F17E-F705750C9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1E3957-1D11-6B3E-0F25-6D2B8A4AED3A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1F7533-0215-9980-DA32-0E6AA5566530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36C0EAC-2033-2C75-1389-6AA25528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4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BC4AB1-C081-FE42-2239-D0F6C7D5B85F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Plasmon versus Pines‘ </a:t>
            </a:r>
            <a:r>
              <a:rPr lang="de-DE" dirty="0" err="1"/>
              <a:t>demon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036DE9-61B6-9AA7-8614-37224AB72E7A}"/>
              </a:ext>
            </a:extLst>
          </p:cNvPr>
          <p:cNvSpPr/>
          <p:nvPr/>
        </p:nvSpPr>
        <p:spPr>
          <a:xfrm>
            <a:off x="3967538" y="2724811"/>
            <a:ext cx="1419876" cy="14083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DDFD25-389A-B218-D126-F3C5099E69C8}"/>
              </a:ext>
            </a:extLst>
          </p:cNvPr>
          <p:cNvSpPr/>
          <p:nvPr/>
        </p:nvSpPr>
        <p:spPr>
          <a:xfrm>
            <a:off x="3730061" y="2485049"/>
            <a:ext cx="1887902" cy="18879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DABF21-C1E8-C0F2-474A-813BAC728FA2}"/>
              </a:ext>
            </a:extLst>
          </p:cNvPr>
          <p:cNvSpPr/>
          <p:nvPr/>
        </p:nvSpPr>
        <p:spPr>
          <a:xfrm>
            <a:off x="6817014" y="2730629"/>
            <a:ext cx="1419876" cy="14083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ADBF2C-029A-3AD3-29DE-90A286987F97}"/>
              </a:ext>
            </a:extLst>
          </p:cNvPr>
          <p:cNvSpPr/>
          <p:nvPr/>
        </p:nvSpPr>
        <p:spPr>
          <a:xfrm>
            <a:off x="6587014" y="2485049"/>
            <a:ext cx="1887902" cy="18879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03D33E-36D3-930A-B00C-2A848418661C}"/>
              </a:ext>
            </a:extLst>
          </p:cNvPr>
          <p:cNvSpPr txBox="1"/>
          <p:nvPr/>
        </p:nvSpPr>
        <p:spPr>
          <a:xfrm>
            <a:off x="5398985" y="5242992"/>
            <a:ext cx="1418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Plasmon</a:t>
            </a:r>
            <a:endParaRPr lang="de-DE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DE173-352A-D55B-A244-EDE45B48EAFE}"/>
              </a:ext>
            </a:extLst>
          </p:cNvPr>
          <p:cNvSpPr txBox="1"/>
          <p:nvPr/>
        </p:nvSpPr>
        <p:spPr>
          <a:xfrm>
            <a:off x="4107991" y="158438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Band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7B17F-7B6F-343C-1970-494A91B08C37}"/>
              </a:ext>
            </a:extLst>
          </p:cNvPr>
          <p:cNvSpPr txBox="1"/>
          <p:nvPr/>
        </p:nvSpPr>
        <p:spPr>
          <a:xfrm>
            <a:off x="6960931" y="158438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Band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FBDEA-BA3E-9C50-6D78-1B03A97DE55A}"/>
              </a:ext>
            </a:extLst>
          </p:cNvPr>
          <p:cNvSpPr txBox="1"/>
          <p:nvPr/>
        </p:nvSpPr>
        <p:spPr>
          <a:xfrm>
            <a:off x="3031850" y="5825772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Pines, Bohm, Phys. Rev. 85, 338 (1952)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E5BCA02-E780-1E28-6D01-A6F152A20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9E07A6-466B-0467-430E-193E068FA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823AF-F658-7A7A-E04E-5E79DFE26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A55678B9-D3A4-DACF-D627-ABE620CB4C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71484-6970-9142-004D-2BB88299C8A9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5CC25A-F953-63BE-211B-2347BD9825A5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900EC3-C46C-60CB-8C42-222AB92F7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5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67A2D1-21FC-E0E0-6A74-319FF023B52B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Plasmon versus Pines‘ </a:t>
            </a:r>
            <a:r>
              <a:rPr lang="de-DE" dirty="0" err="1"/>
              <a:t>demon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3CBB32-B64B-45AF-1F50-F7EFB9509AC2}"/>
              </a:ext>
            </a:extLst>
          </p:cNvPr>
          <p:cNvSpPr/>
          <p:nvPr/>
        </p:nvSpPr>
        <p:spPr>
          <a:xfrm>
            <a:off x="3967538" y="2724811"/>
            <a:ext cx="1419876" cy="140837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EB26DF-AE1B-6077-EB9D-4B992D974247}"/>
              </a:ext>
            </a:extLst>
          </p:cNvPr>
          <p:cNvSpPr/>
          <p:nvPr/>
        </p:nvSpPr>
        <p:spPr>
          <a:xfrm>
            <a:off x="3730061" y="2485049"/>
            <a:ext cx="1887902" cy="18879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0CA19F5-77C5-3DEE-31B4-DFFE65CAD7E3}"/>
              </a:ext>
            </a:extLst>
          </p:cNvPr>
          <p:cNvSpPr/>
          <p:nvPr/>
        </p:nvSpPr>
        <p:spPr>
          <a:xfrm>
            <a:off x="6817014" y="2730629"/>
            <a:ext cx="1419876" cy="1408378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BD78A7-32ED-E293-36E5-31E541A71D73}"/>
              </a:ext>
            </a:extLst>
          </p:cNvPr>
          <p:cNvSpPr/>
          <p:nvPr/>
        </p:nvSpPr>
        <p:spPr>
          <a:xfrm>
            <a:off x="6587014" y="2485049"/>
            <a:ext cx="1887902" cy="1887902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693764-33D0-14FE-A6FD-BB73808EAFF8}"/>
              </a:ext>
            </a:extLst>
          </p:cNvPr>
          <p:cNvSpPr txBox="1"/>
          <p:nvPr/>
        </p:nvSpPr>
        <p:spPr>
          <a:xfrm>
            <a:off x="4099908" y="5242992"/>
            <a:ext cx="5303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err="1"/>
              <a:t>D</a:t>
            </a:r>
            <a:r>
              <a:rPr lang="de-DE" sz="2400" dirty="0" err="1"/>
              <a:t>istinct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lectron</a:t>
            </a:r>
            <a:r>
              <a:rPr lang="de-DE" sz="2400" dirty="0"/>
              <a:t> </a:t>
            </a:r>
            <a:r>
              <a:rPr lang="de-DE" sz="2400" b="1" dirty="0" err="1"/>
              <a:t>m</a:t>
            </a:r>
            <a:r>
              <a:rPr lang="de-DE" sz="2400" dirty="0" err="1"/>
              <a:t>otion</a:t>
            </a:r>
            <a:r>
              <a:rPr lang="de-DE" sz="2400" dirty="0"/>
              <a:t> – </a:t>
            </a:r>
            <a:r>
              <a:rPr lang="de-DE" sz="2400" b="1" dirty="0"/>
              <a:t>on </a:t>
            </a:r>
            <a:r>
              <a:rPr lang="de-DE" sz="2400" dirty="0"/>
              <a:t>(</a:t>
            </a:r>
            <a:r>
              <a:rPr lang="de-DE" sz="2400" dirty="0" err="1"/>
              <a:t>Demon</a:t>
            </a:r>
            <a:r>
              <a:rPr lang="de-DE" sz="24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E045A-13C9-1CA3-FBDA-3972434B70B7}"/>
              </a:ext>
            </a:extLst>
          </p:cNvPr>
          <p:cNvSpPr txBox="1"/>
          <p:nvPr/>
        </p:nvSpPr>
        <p:spPr>
          <a:xfrm>
            <a:off x="4107991" y="158438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Band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7061B-1052-3643-A8FD-3A8CD3497AA5}"/>
              </a:ext>
            </a:extLst>
          </p:cNvPr>
          <p:cNvSpPr txBox="1"/>
          <p:nvPr/>
        </p:nvSpPr>
        <p:spPr>
          <a:xfrm>
            <a:off x="6960931" y="1584380"/>
            <a:ext cx="1132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/>
              <a:t>Band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E7A02-3E03-EAEC-9195-CC3B1019A897}"/>
              </a:ext>
            </a:extLst>
          </p:cNvPr>
          <p:cNvSpPr txBox="1"/>
          <p:nvPr/>
        </p:nvSpPr>
        <p:spPr>
          <a:xfrm>
            <a:off x="3031850" y="5825772"/>
            <a:ext cx="6142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Pines, Can. J. Phys. 34, 12A (1956)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38E0A27-EED2-DC51-375B-49A69CEF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88322F0-45D1-BFA6-7CF2-8558E5914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5EE35-D404-EBCB-EF93-D1E1C314F2BA}"/>
              </a:ext>
            </a:extLst>
          </p:cNvPr>
          <p:cNvSpPr txBox="1"/>
          <p:nvPr/>
        </p:nvSpPr>
        <p:spPr>
          <a:xfrm>
            <a:off x="1944011" y="4569551"/>
            <a:ext cx="8318059" cy="584775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DE" sz="3200" dirty="0"/>
              <a:t>Requires bands with different Fermi velocities</a:t>
            </a:r>
          </a:p>
        </p:txBody>
      </p:sp>
    </p:spTree>
    <p:extLst>
      <p:ext uri="{BB962C8B-B14F-4D97-AF65-F5344CB8AC3E}">
        <p14:creationId xmlns:p14="http://schemas.microsoft.com/office/powerpoint/2010/main" val="282018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9C0D7-896F-58B6-B92B-2A9F45E2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AAE32438-3253-46AB-C193-BE1CAEA873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619C2B-7EA8-1C4D-6823-B19838BF68FA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797AD4-4A7F-15BE-385F-EC66ADE38AD1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D695AD7-B461-1B16-92CE-3D9C4827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9C268-CB5D-2B26-0FD3-A54AC972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A4FE28F-905E-13BC-DC8F-5A7272B1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6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ED90DBF-7E87-2A09-12C3-DAF5F7B05587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Plasmon v Pines‘ </a:t>
            </a:r>
            <a:r>
              <a:rPr lang="de-DE" dirty="0" err="1"/>
              <a:t>demon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F074ED-0712-EBFC-1E38-DF3576D570B5}"/>
              </a:ext>
            </a:extLst>
          </p:cNvPr>
          <p:cNvSpPr/>
          <p:nvPr/>
        </p:nvSpPr>
        <p:spPr>
          <a:xfrm>
            <a:off x="1649517" y="239954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E33BA2-2C69-DC4F-7F24-AC72DFBDD146}"/>
              </a:ext>
            </a:extLst>
          </p:cNvPr>
          <p:cNvSpPr/>
          <p:nvPr/>
        </p:nvSpPr>
        <p:spPr>
          <a:xfrm>
            <a:off x="1460878" y="2202058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1E7867-5373-054E-72C4-5D3FBF31BC26}"/>
              </a:ext>
            </a:extLst>
          </p:cNvPr>
          <p:cNvSpPr/>
          <p:nvPr/>
        </p:nvSpPr>
        <p:spPr>
          <a:xfrm>
            <a:off x="3811773" y="239954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81961B2-B251-054F-4321-4C3860CFC62E}"/>
              </a:ext>
            </a:extLst>
          </p:cNvPr>
          <p:cNvSpPr/>
          <p:nvPr/>
        </p:nvSpPr>
        <p:spPr>
          <a:xfrm>
            <a:off x="3623134" y="2204750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487E8CB-3C4D-F59F-399E-DA0081155F59}"/>
              </a:ext>
            </a:extLst>
          </p:cNvPr>
          <p:cNvSpPr/>
          <p:nvPr/>
        </p:nvSpPr>
        <p:spPr>
          <a:xfrm>
            <a:off x="7482204" y="2396851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E8523B0-A7B6-4273-4DA2-7A072D9FAEE3}"/>
              </a:ext>
            </a:extLst>
          </p:cNvPr>
          <p:cNvSpPr/>
          <p:nvPr/>
        </p:nvSpPr>
        <p:spPr>
          <a:xfrm>
            <a:off x="7293565" y="2202058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9EF6A9-ACE3-07BC-8C84-300F3C4D4873}"/>
              </a:ext>
            </a:extLst>
          </p:cNvPr>
          <p:cNvSpPr/>
          <p:nvPr/>
        </p:nvSpPr>
        <p:spPr>
          <a:xfrm>
            <a:off x="9644460" y="2396851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B3E1DF-7304-EF51-E3EB-C07CBC075236}"/>
              </a:ext>
            </a:extLst>
          </p:cNvPr>
          <p:cNvSpPr/>
          <p:nvPr/>
        </p:nvSpPr>
        <p:spPr>
          <a:xfrm>
            <a:off x="9455821" y="2202059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B6AA69-C45F-EFE4-2DCD-035BB54EAEB0}"/>
              </a:ext>
            </a:extLst>
          </p:cNvPr>
          <p:cNvSpPr txBox="1"/>
          <p:nvPr/>
        </p:nvSpPr>
        <p:spPr>
          <a:xfrm>
            <a:off x="349624" y="1350572"/>
            <a:ext cx="574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Plasmon</a:t>
            </a:r>
            <a:endParaRPr lang="de-DE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C977B-7A4F-F1CD-D38B-648F9FD700DE}"/>
              </a:ext>
            </a:extLst>
          </p:cNvPr>
          <p:cNvSpPr txBox="1"/>
          <p:nvPr/>
        </p:nvSpPr>
        <p:spPr>
          <a:xfrm>
            <a:off x="6108551" y="1351048"/>
            <a:ext cx="574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Demon</a:t>
            </a:r>
            <a:endParaRPr lang="de-DE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3C78F5-C3BB-CF8D-76FE-5C29BBDDF495}"/>
              </a:ext>
            </a:extLst>
          </p:cNvPr>
          <p:cNvSpPr txBox="1"/>
          <p:nvPr/>
        </p:nvSpPr>
        <p:spPr>
          <a:xfrm>
            <a:off x="349624" y="4401867"/>
            <a:ext cx="574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disturbes</a:t>
            </a:r>
            <a:r>
              <a:rPr lang="de-DE" sz="2400" dirty="0"/>
              <a:t> </a:t>
            </a:r>
            <a:r>
              <a:rPr lang="de-DE" sz="2400" dirty="0" err="1"/>
              <a:t>charge</a:t>
            </a:r>
            <a:r>
              <a:rPr lang="de-DE" sz="2400" dirty="0"/>
              <a:t> </a:t>
            </a:r>
            <a:r>
              <a:rPr lang="de-DE" sz="2400" dirty="0" err="1"/>
              <a:t>density</a:t>
            </a:r>
            <a:endParaRPr lang="de-DE" sz="2400" dirty="0"/>
          </a:p>
          <a:p>
            <a:pPr algn="ctr"/>
            <a:r>
              <a:rPr lang="de-DE" sz="2400" dirty="0" err="1"/>
              <a:t>couples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light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BA5480-B7D6-B3BA-B443-2F6B151A15DB}"/>
              </a:ext>
            </a:extLst>
          </p:cNvPr>
          <p:cNvSpPr txBox="1"/>
          <p:nvPr/>
        </p:nvSpPr>
        <p:spPr>
          <a:xfrm>
            <a:off x="6096000" y="4401867"/>
            <a:ext cx="574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disturb</a:t>
            </a:r>
            <a:r>
              <a:rPr lang="de-DE" sz="2400" dirty="0"/>
              <a:t> </a:t>
            </a:r>
            <a:r>
              <a:rPr lang="de-DE" sz="2400" dirty="0" err="1"/>
              <a:t>charge</a:t>
            </a:r>
            <a:r>
              <a:rPr lang="de-DE" sz="2400" dirty="0"/>
              <a:t> </a:t>
            </a:r>
            <a:r>
              <a:rPr lang="de-DE" sz="2400" dirty="0" err="1"/>
              <a:t>density</a:t>
            </a:r>
            <a:endParaRPr lang="de-DE" sz="2400" dirty="0"/>
          </a:p>
          <a:p>
            <a:pPr algn="ctr"/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couple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B5993-EED7-EB7E-3DBB-5DEE78B0BE6A}"/>
                  </a:ext>
                </a:extLst>
              </p:cNvPr>
              <p:cNvSpPr txBox="1"/>
              <p:nvPr/>
            </p:nvSpPr>
            <p:spPr>
              <a:xfrm>
                <a:off x="8374008" y="5347688"/>
                <a:ext cx="1215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4B5993-EED7-EB7E-3DBB-5DEE78B0B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008" y="5347688"/>
                <a:ext cx="1215461" cy="369332"/>
              </a:xfrm>
              <a:prstGeom prst="rect">
                <a:avLst/>
              </a:prstGeom>
              <a:blipFill>
                <a:blip r:embed="rId3"/>
                <a:stretch>
                  <a:fillRect l="-3518" r="-552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097FC2-AD25-4C85-3B22-2EB72D5B18C0}"/>
                  </a:ext>
                </a:extLst>
              </p:cNvPr>
              <p:cNvSpPr txBox="1"/>
              <p:nvPr/>
            </p:nvSpPr>
            <p:spPr>
              <a:xfrm>
                <a:off x="2025112" y="5306112"/>
                <a:ext cx="2395399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8097FC2-AD25-4C85-3B22-2EB72D5B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12" y="5306112"/>
                <a:ext cx="2395399" cy="409664"/>
              </a:xfrm>
              <a:prstGeom prst="rect">
                <a:avLst/>
              </a:prstGeom>
              <a:blipFill>
                <a:blip r:embed="rId4"/>
                <a:stretch>
                  <a:fillRect l="-1272" r="-43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1EDF043-6553-0780-1E9A-929B95E38072}"/>
              </a:ext>
            </a:extLst>
          </p:cNvPr>
          <p:cNvSpPr txBox="1"/>
          <p:nvPr/>
        </p:nvSpPr>
        <p:spPr>
          <a:xfrm>
            <a:off x="6108551" y="5710158"/>
            <a:ext cx="573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Pines, Can. J. Phys. 34, 12A (1956)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2B2636-4061-2E47-9169-39786DE027E6}"/>
              </a:ext>
            </a:extLst>
          </p:cNvPr>
          <p:cNvSpPr txBox="1"/>
          <p:nvPr/>
        </p:nvSpPr>
        <p:spPr>
          <a:xfrm>
            <a:off x="348393" y="5825772"/>
            <a:ext cx="5735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Pines, Bohm, Phys. Rev. 85, 338 (1952)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A25797-8EC7-C97D-0EC7-F3080BB44E97}"/>
              </a:ext>
            </a:extLst>
          </p:cNvPr>
          <p:cNvSpPr txBox="1"/>
          <p:nvPr/>
        </p:nvSpPr>
        <p:spPr>
          <a:xfrm>
            <a:off x="6108551" y="5966953"/>
            <a:ext cx="5733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Observation: </a:t>
            </a:r>
            <a:r>
              <a:rPr lang="en-US" dirty="0"/>
              <a:t>Husain et al., Nature 621, 66–70 (2023)</a:t>
            </a:r>
          </a:p>
        </p:txBody>
      </p:sp>
    </p:spTree>
    <p:extLst>
      <p:ext uri="{BB962C8B-B14F-4D97-AF65-F5344CB8AC3E}">
        <p14:creationId xmlns:p14="http://schemas.microsoft.com/office/powerpoint/2010/main" val="278771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8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9B389-DE51-6BAF-C2A6-D1595AE1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5AD4D378-084F-EAD8-F2DE-8327849483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C3E0D0-D308-DD73-F5D1-66A5588A46B6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84268A-19F5-FA90-5ED6-B9172010D57F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D6F5458-CD55-CFBF-8A94-E423C4D64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5F4A807-D945-D16B-FC08-269091E5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89E8FAA-E6DE-C9EB-4C32-C38797C6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7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180072-106F-1C11-814A-C24342E0AE44}"/>
              </a:ext>
            </a:extLst>
          </p:cNvPr>
          <p:cNvSpPr txBox="1">
            <a:spLocks/>
          </p:cNvSpPr>
          <p:nvPr/>
        </p:nvSpPr>
        <p:spPr>
          <a:xfrm>
            <a:off x="349624" y="1"/>
            <a:ext cx="8670663" cy="1145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Plasmon v Pines‘ </a:t>
            </a:r>
            <a:r>
              <a:rPr lang="de-DE" dirty="0" err="1"/>
              <a:t>demon</a:t>
            </a:r>
            <a:r>
              <a:rPr lang="de-DE" dirty="0"/>
              <a:t> in a </a:t>
            </a:r>
            <a:r>
              <a:rPr lang="de-DE" dirty="0" err="1"/>
              <a:t>magnet</a:t>
            </a:r>
            <a:endParaRPr lang="en-US" dirty="0">
              <a:solidFill>
                <a:srgbClr val="001D3F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80B203-5241-F070-A418-583A10601099}"/>
              </a:ext>
            </a:extLst>
          </p:cNvPr>
          <p:cNvSpPr/>
          <p:nvPr/>
        </p:nvSpPr>
        <p:spPr>
          <a:xfrm>
            <a:off x="1649517" y="239954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E1B33B-76C5-3916-1387-282937B10989}"/>
              </a:ext>
            </a:extLst>
          </p:cNvPr>
          <p:cNvSpPr/>
          <p:nvPr/>
        </p:nvSpPr>
        <p:spPr>
          <a:xfrm>
            <a:off x="1460878" y="2202058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BB7E0C4-5F11-E801-22F3-907735ACF82B}"/>
              </a:ext>
            </a:extLst>
          </p:cNvPr>
          <p:cNvSpPr/>
          <p:nvPr/>
        </p:nvSpPr>
        <p:spPr>
          <a:xfrm>
            <a:off x="3811773" y="239954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81F93F-7C3A-18AE-A121-99EBD5F6B9A0}"/>
              </a:ext>
            </a:extLst>
          </p:cNvPr>
          <p:cNvSpPr/>
          <p:nvPr/>
        </p:nvSpPr>
        <p:spPr>
          <a:xfrm>
            <a:off x="3623134" y="2204750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B8EB37A-997A-53AD-CAFA-BA239DB1B582}"/>
              </a:ext>
            </a:extLst>
          </p:cNvPr>
          <p:cNvSpPr/>
          <p:nvPr/>
        </p:nvSpPr>
        <p:spPr>
          <a:xfrm>
            <a:off x="7482204" y="2396851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2205B9-5D65-B236-F0FC-F87157CD1F16}"/>
              </a:ext>
            </a:extLst>
          </p:cNvPr>
          <p:cNvSpPr/>
          <p:nvPr/>
        </p:nvSpPr>
        <p:spPr>
          <a:xfrm>
            <a:off x="7293565" y="2202058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0CB565-5040-227A-AF66-50EE5FB44023}"/>
              </a:ext>
            </a:extLst>
          </p:cNvPr>
          <p:cNvSpPr/>
          <p:nvPr/>
        </p:nvSpPr>
        <p:spPr>
          <a:xfrm>
            <a:off x="9644460" y="2396851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3E10B1-DF15-EE8E-A6A5-CCB4751C9810}"/>
              </a:ext>
            </a:extLst>
          </p:cNvPr>
          <p:cNvSpPr/>
          <p:nvPr/>
        </p:nvSpPr>
        <p:spPr>
          <a:xfrm>
            <a:off x="9455821" y="2202059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52DF0C-1DAC-23C9-2ED4-755A33657D3B}"/>
              </a:ext>
            </a:extLst>
          </p:cNvPr>
          <p:cNvSpPr txBox="1"/>
          <p:nvPr/>
        </p:nvSpPr>
        <p:spPr>
          <a:xfrm>
            <a:off x="349624" y="1350572"/>
            <a:ext cx="574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Plasmon</a:t>
            </a:r>
            <a:endParaRPr lang="de-DE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CFC3FD-F2D5-D2AD-A627-0BACFF3ABE48}"/>
              </a:ext>
            </a:extLst>
          </p:cNvPr>
          <p:cNvSpPr txBox="1"/>
          <p:nvPr/>
        </p:nvSpPr>
        <p:spPr>
          <a:xfrm>
            <a:off x="6108551" y="1351048"/>
            <a:ext cx="574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i="1" dirty="0"/>
              <a:t>Spin</a:t>
            </a:r>
            <a:r>
              <a:rPr lang="de-DE" sz="2400" b="1" dirty="0"/>
              <a:t> </a:t>
            </a:r>
            <a:r>
              <a:rPr lang="de-DE" sz="2400" b="1" dirty="0" err="1"/>
              <a:t>Demon</a:t>
            </a:r>
            <a:endParaRPr lang="de-DE" sz="24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2FE62D7-62FC-9FD6-CBAB-4B1A94A1B1E7}"/>
              </a:ext>
            </a:extLst>
          </p:cNvPr>
          <p:cNvSpPr/>
          <p:nvPr/>
        </p:nvSpPr>
        <p:spPr>
          <a:xfrm rot="10800000">
            <a:off x="2076969" y="2608917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AA400ED-8B87-B1E2-3580-3544DACAA691}"/>
              </a:ext>
            </a:extLst>
          </p:cNvPr>
          <p:cNvSpPr/>
          <p:nvPr/>
        </p:nvSpPr>
        <p:spPr>
          <a:xfrm rot="10800000">
            <a:off x="7909656" y="2608918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F607638-E616-2074-A18D-9A0C8825047A}"/>
              </a:ext>
            </a:extLst>
          </p:cNvPr>
          <p:cNvSpPr/>
          <p:nvPr/>
        </p:nvSpPr>
        <p:spPr>
          <a:xfrm>
            <a:off x="4239225" y="2608918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E3E843F-EC9B-F1C6-2A7B-65A8889DB71F}"/>
              </a:ext>
            </a:extLst>
          </p:cNvPr>
          <p:cNvSpPr/>
          <p:nvPr/>
        </p:nvSpPr>
        <p:spPr>
          <a:xfrm>
            <a:off x="10071912" y="2636406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E4587-FD70-D393-4BF2-3E8240BEB20D}"/>
              </a:ext>
            </a:extLst>
          </p:cNvPr>
          <p:cNvSpPr txBox="1"/>
          <p:nvPr/>
        </p:nvSpPr>
        <p:spPr>
          <a:xfrm>
            <a:off x="6096000" y="4401867"/>
            <a:ext cx="574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disturb</a:t>
            </a:r>
            <a:r>
              <a:rPr lang="de-DE" sz="2400" dirty="0"/>
              <a:t> </a:t>
            </a:r>
            <a:r>
              <a:rPr lang="de-DE" sz="2400" dirty="0" err="1"/>
              <a:t>charge</a:t>
            </a:r>
            <a:r>
              <a:rPr lang="de-DE" sz="2400" dirty="0"/>
              <a:t> </a:t>
            </a:r>
            <a:r>
              <a:rPr lang="de-DE" sz="2400" dirty="0" err="1"/>
              <a:t>density</a:t>
            </a:r>
            <a:endParaRPr lang="de-DE" sz="2400" dirty="0"/>
          </a:p>
          <a:p>
            <a:pPr algn="ctr"/>
            <a:r>
              <a:rPr lang="de-DE" sz="2400" b="1" dirty="0" err="1"/>
              <a:t>disturbes</a:t>
            </a:r>
            <a:r>
              <a:rPr lang="de-DE" sz="2400" b="1" dirty="0"/>
              <a:t> </a:t>
            </a:r>
            <a:r>
              <a:rPr lang="de-DE" sz="2400" b="1" dirty="0" err="1"/>
              <a:t>spin</a:t>
            </a:r>
            <a:r>
              <a:rPr lang="de-DE" sz="2400" b="1" dirty="0"/>
              <a:t> </a:t>
            </a:r>
            <a:r>
              <a:rPr lang="de-DE" sz="2400" b="1" dirty="0" err="1"/>
              <a:t>density</a:t>
            </a:r>
            <a:endParaRPr lang="de-DE" sz="2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F5B583-770C-C217-CFA5-801CB6C10352}"/>
              </a:ext>
            </a:extLst>
          </p:cNvPr>
          <p:cNvSpPr txBox="1"/>
          <p:nvPr/>
        </p:nvSpPr>
        <p:spPr>
          <a:xfrm>
            <a:off x="349624" y="4401867"/>
            <a:ext cx="5746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disturbes</a:t>
            </a:r>
            <a:r>
              <a:rPr lang="de-DE" sz="2400" b="1" dirty="0"/>
              <a:t> </a:t>
            </a:r>
            <a:r>
              <a:rPr lang="de-DE" sz="2400" b="1" dirty="0" err="1"/>
              <a:t>charge</a:t>
            </a:r>
            <a:r>
              <a:rPr lang="de-DE" sz="2400" b="1" dirty="0"/>
              <a:t> </a:t>
            </a:r>
            <a:r>
              <a:rPr lang="de-DE" sz="2400" b="1" dirty="0" err="1"/>
              <a:t>density</a:t>
            </a:r>
            <a:endParaRPr lang="de-DE" sz="2400" b="1" dirty="0"/>
          </a:p>
          <a:p>
            <a:pPr algn="ctr"/>
            <a:r>
              <a:rPr lang="de-DE" sz="2400" dirty="0" err="1"/>
              <a:t>does</a:t>
            </a:r>
            <a:r>
              <a:rPr lang="de-DE" sz="2400" dirty="0"/>
              <a:t> not </a:t>
            </a:r>
            <a:r>
              <a:rPr lang="de-DE" sz="2400" dirty="0" err="1"/>
              <a:t>disturb</a:t>
            </a:r>
            <a:r>
              <a:rPr lang="de-DE" sz="2400" dirty="0"/>
              <a:t> </a:t>
            </a:r>
            <a:r>
              <a:rPr lang="de-DE" sz="2400" dirty="0" err="1"/>
              <a:t>spin</a:t>
            </a:r>
            <a:r>
              <a:rPr lang="de-DE" sz="2400" dirty="0"/>
              <a:t> </a:t>
            </a:r>
            <a:r>
              <a:rPr lang="de-DE" sz="2400" dirty="0" err="1"/>
              <a:t>density</a:t>
            </a:r>
            <a:endParaRPr lang="de-DE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68A8E6-6844-2B4A-D8DB-014B6EDD27B4}"/>
              </a:ext>
            </a:extLst>
          </p:cNvPr>
          <p:cNvSpPr txBox="1"/>
          <p:nvPr/>
        </p:nvSpPr>
        <p:spPr>
          <a:xfrm>
            <a:off x="7045631" y="5866998"/>
            <a:ext cx="387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Agarwal</a:t>
            </a:r>
            <a:r>
              <a:rPr lang="de-DE" dirty="0"/>
              <a:t> </a:t>
            </a:r>
            <a:r>
              <a:rPr lang="de-DE" i="1" dirty="0"/>
              <a:t>et al.</a:t>
            </a:r>
            <a:r>
              <a:rPr lang="de-DE" dirty="0"/>
              <a:t>, PRB 90, 155409 (2014)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DCD12-699C-9E3F-42B3-70D447842EDD}"/>
                  </a:ext>
                </a:extLst>
              </p:cNvPr>
              <p:cNvSpPr txBox="1"/>
              <p:nvPr/>
            </p:nvSpPr>
            <p:spPr>
              <a:xfrm>
                <a:off x="8374008" y="5347688"/>
                <a:ext cx="1215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47DCD12-699C-9E3F-42B3-70D447842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008" y="5347688"/>
                <a:ext cx="1215461" cy="369332"/>
              </a:xfrm>
              <a:prstGeom prst="rect">
                <a:avLst/>
              </a:prstGeom>
              <a:blipFill>
                <a:blip r:embed="rId3"/>
                <a:stretch>
                  <a:fillRect l="-3518" r="-552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54F827-DD00-371C-0F06-14830F1CB1A2}"/>
                  </a:ext>
                </a:extLst>
              </p:cNvPr>
              <p:cNvSpPr txBox="1"/>
              <p:nvPr/>
            </p:nvSpPr>
            <p:spPr>
              <a:xfrm>
                <a:off x="2025112" y="5306112"/>
                <a:ext cx="2395399" cy="409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pl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54F827-DD00-371C-0F06-14830F1CB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12" y="5306112"/>
                <a:ext cx="2395399" cy="409664"/>
              </a:xfrm>
              <a:prstGeom prst="rect">
                <a:avLst/>
              </a:prstGeom>
              <a:blipFill>
                <a:blip r:embed="rId4"/>
                <a:stretch>
                  <a:fillRect l="-1272" r="-432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22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8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DF370-496C-BF0A-D398-75AA3C67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E05297E2-6D0F-93DD-84E1-29B72E93B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6C259A-DEE2-F231-8023-900BE07F561E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72014C-5448-2DED-A658-B81E241E9394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9DAFEF1-F0E4-E695-3FF3-2B31A688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34A4EA5-16F7-FB99-E5E8-8034D61A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A71586-3DEE-93D2-ECC5-1604ADB94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3BF1637-C046-5108-2ED9-9141EDB36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624" y="1"/>
                <a:ext cx="8670663" cy="11453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de-DE" dirty="0"/>
                  <a:t>Spin </a:t>
                </a:r>
                <a:r>
                  <a:rPr lang="de-DE" dirty="0" err="1"/>
                  <a:t>demon</a:t>
                </a:r>
                <a:r>
                  <a:rPr lang="de-DE" dirty="0"/>
                  <a:t> in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wave</a:t>
                </a:r>
                <a:r>
                  <a:rPr lang="de-DE" dirty="0"/>
                  <a:t> </a:t>
                </a:r>
                <a:r>
                  <a:rPr lang="de-DE" dirty="0" err="1"/>
                  <a:t>altermagnet</a:t>
                </a:r>
                <a:endParaRPr lang="en-US" dirty="0">
                  <a:solidFill>
                    <a:srgbClr val="001D3F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3BF1637-C046-5108-2ED9-9141EDB36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4" y="1"/>
                <a:ext cx="8670663" cy="1145376"/>
              </a:xfrm>
              <a:prstGeom prst="rect">
                <a:avLst/>
              </a:prstGeom>
              <a:blipFill>
                <a:blip r:embed="rId3"/>
                <a:stretch>
                  <a:fillRect l="-2778" b="-54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88A3E8E1-5265-0F82-10DC-1D0E3AC08041}"/>
              </a:ext>
            </a:extLst>
          </p:cNvPr>
          <p:cNvSpPr/>
          <p:nvPr/>
        </p:nvSpPr>
        <p:spPr>
          <a:xfrm>
            <a:off x="1202273" y="336796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7C31FA1-BA47-9239-D348-DF570D33127C}"/>
              </a:ext>
            </a:extLst>
          </p:cNvPr>
          <p:cNvSpPr/>
          <p:nvPr/>
        </p:nvSpPr>
        <p:spPr>
          <a:xfrm>
            <a:off x="1013634" y="3173169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B04252D-1020-C4D8-9E4A-D5F62354FB2A}"/>
              </a:ext>
            </a:extLst>
          </p:cNvPr>
          <p:cNvSpPr/>
          <p:nvPr/>
        </p:nvSpPr>
        <p:spPr>
          <a:xfrm>
            <a:off x="3364529" y="3367962"/>
            <a:ext cx="1144563" cy="113529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10000">
                <a:schemeClr val="accent2">
                  <a:lumMod val="0"/>
                  <a:lumOff val="10000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AFD3D30-8E70-3798-9085-500C5A2D1DFB}"/>
              </a:ext>
            </a:extLst>
          </p:cNvPr>
          <p:cNvSpPr/>
          <p:nvPr/>
        </p:nvSpPr>
        <p:spPr>
          <a:xfrm>
            <a:off x="3175890" y="3173170"/>
            <a:ext cx="1521839" cy="152183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F2EA38-57F8-0E99-1CBE-C2EF8D3FF523}"/>
              </a:ext>
            </a:extLst>
          </p:cNvPr>
          <p:cNvSpPr txBox="1"/>
          <p:nvPr/>
        </p:nvSpPr>
        <p:spPr>
          <a:xfrm>
            <a:off x="1077310" y="2228661"/>
            <a:ext cx="3568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i="1" dirty="0"/>
              <a:t>Spin</a:t>
            </a:r>
            <a:r>
              <a:rPr lang="de-DE" sz="2400" b="1" dirty="0"/>
              <a:t> </a:t>
            </a:r>
            <a:r>
              <a:rPr lang="de-DE" sz="2400" b="1" dirty="0" err="1"/>
              <a:t>Demon</a:t>
            </a:r>
            <a:r>
              <a:rPr lang="de-DE" sz="2400" b="1" dirty="0"/>
              <a:t> …</a:t>
            </a:r>
            <a:endParaRPr lang="de-DE" sz="2400" dirty="0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238E4D89-A513-D458-DA3F-88FAE039939E}"/>
              </a:ext>
            </a:extLst>
          </p:cNvPr>
          <p:cNvSpPr/>
          <p:nvPr/>
        </p:nvSpPr>
        <p:spPr>
          <a:xfrm rot="10800000">
            <a:off x="1629725" y="3580029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7ECE95E9-5286-6784-97FA-DD5160AE04DC}"/>
              </a:ext>
            </a:extLst>
          </p:cNvPr>
          <p:cNvSpPr/>
          <p:nvPr/>
        </p:nvSpPr>
        <p:spPr>
          <a:xfrm>
            <a:off x="3791981" y="3607517"/>
            <a:ext cx="289655" cy="653142"/>
          </a:xfrm>
          <a:prstGeom prst="downArrow">
            <a:avLst>
              <a:gd name="adj1" fmla="val 50000"/>
              <a:gd name="adj2" fmla="val 11274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C9897C-1A87-A6C5-2264-A827C1C2B10B}"/>
              </a:ext>
            </a:extLst>
          </p:cNvPr>
          <p:cNvGrpSpPr/>
          <p:nvPr/>
        </p:nvGrpSpPr>
        <p:grpSpPr>
          <a:xfrm>
            <a:off x="6811164" y="2222453"/>
            <a:ext cx="3568262" cy="965291"/>
            <a:chOff x="4794494" y="2222561"/>
            <a:chExt cx="3568262" cy="96529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79876A-9F12-7933-8A43-95A8C440C2F3}"/>
                </a:ext>
              </a:extLst>
            </p:cNvPr>
            <p:cNvSpPr/>
            <p:nvPr/>
          </p:nvSpPr>
          <p:spPr>
            <a:xfrm>
              <a:off x="5821434" y="2935123"/>
              <a:ext cx="1939778" cy="2527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3558BA7-4E83-B78B-DB55-C4E734D0DC7E}"/>
                </a:ext>
              </a:extLst>
            </p:cNvPr>
            <p:cNvSpPr txBox="1"/>
            <p:nvPr/>
          </p:nvSpPr>
          <p:spPr>
            <a:xfrm>
              <a:off x="4794494" y="2222561"/>
              <a:ext cx="3568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dirty="0"/>
                <a:t>… in </a:t>
              </a:r>
              <a:r>
                <a:rPr lang="de-DE" sz="2400" b="1" dirty="0" err="1"/>
                <a:t>Altermagnets</a:t>
              </a:r>
              <a:endParaRPr lang="de-DE" sz="24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2E8A12E-6993-46D3-EFEF-11EC52033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61" y="2935015"/>
            <a:ext cx="2335521" cy="23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5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97973-4B1B-9184-1BE0-4F2344D56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5BFB68-5575-65E2-1B2D-F0A43EA18F45}"/>
              </a:ext>
            </a:extLst>
          </p:cNvPr>
          <p:cNvGrpSpPr/>
          <p:nvPr/>
        </p:nvGrpSpPr>
        <p:grpSpPr>
          <a:xfrm>
            <a:off x="445457" y="1003757"/>
            <a:ext cx="7864379" cy="5210065"/>
            <a:chOff x="746473" y="1003757"/>
            <a:chExt cx="7864379" cy="52100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36AB4F-1345-58C1-DEBB-EAABAC5EBB55}"/>
                </a:ext>
              </a:extLst>
            </p:cNvPr>
            <p:cNvGrpSpPr/>
            <p:nvPr/>
          </p:nvGrpSpPr>
          <p:grpSpPr>
            <a:xfrm>
              <a:off x="746473" y="1003757"/>
              <a:ext cx="4609457" cy="5210065"/>
              <a:chOff x="5464153" y="2635921"/>
              <a:chExt cx="4609457" cy="521006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6C0F07-164E-690D-5B26-A9BD2B4AA3DA}"/>
                  </a:ext>
                </a:extLst>
              </p:cNvPr>
              <p:cNvSpPr/>
              <p:nvPr/>
            </p:nvSpPr>
            <p:spPr>
              <a:xfrm>
                <a:off x="9600081" y="2964962"/>
                <a:ext cx="473529" cy="5932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A4C451C-F3D8-A011-5BEC-DA4F566D992A}"/>
                  </a:ext>
                </a:extLst>
              </p:cNvPr>
              <p:cNvGrpSpPr/>
              <p:nvPr/>
            </p:nvGrpSpPr>
            <p:grpSpPr>
              <a:xfrm>
                <a:off x="5464153" y="2635921"/>
                <a:ext cx="2145120" cy="5210065"/>
                <a:chOff x="5457328" y="4314898"/>
                <a:chExt cx="2145120" cy="5210065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8FE1E45-8AA2-3B4D-FCE7-6139431151C7}"/>
                    </a:ext>
                  </a:extLst>
                </p:cNvPr>
                <p:cNvGrpSpPr/>
                <p:nvPr/>
              </p:nvGrpSpPr>
              <p:grpSpPr>
                <a:xfrm>
                  <a:off x="5570267" y="4314898"/>
                  <a:ext cx="2012343" cy="1798220"/>
                  <a:chOff x="8305942" y="2472418"/>
                  <a:chExt cx="2012343" cy="1798220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DCD79073-25F9-7183-8B2E-123715A1B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202" r="46209" b="27873"/>
                  <a:stretch/>
                </p:blipFill>
                <p:spPr>
                  <a:xfrm>
                    <a:off x="8305942" y="2547863"/>
                    <a:ext cx="1919243" cy="1722775"/>
                  </a:xfrm>
                  <a:prstGeom prst="rect">
                    <a:avLst/>
                  </a:prstGeom>
                </p:spPr>
              </p:pic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FCE2626-0AC2-E6F4-2D3F-EF7D7BA0A944}"/>
                      </a:ext>
                    </a:extLst>
                  </p:cNvPr>
                  <p:cNvSpPr/>
                  <p:nvPr/>
                </p:nvSpPr>
                <p:spPr>
                  <a:xfrm>
                    <a:off x="8378507" y="2472418"/>
                    <a:ext cx="1939778" cy="25272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87A82B86-8628-EA15-6619-725330DC7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58882" t="202" r="-1631" b="54573"/>
                <a:stretch/>
              </p:blipFill>
              <p:spPr>
                <a:xfrm>
                  <a:off x="5570267" y="6198688"/>
                  <a:ext cx="1919243" cy="136307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2A2F68-52C3-1647-ABDE-3C2243E681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58882" t="44728" r="-1631"/>
                <a:stretch/>
              </p:blipFill>
              <p:spPr>
                <a:xfrm>
                  <a:off x="5457328" y="7663035"/>
                  <a:ext cx="2145120" cy="186192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4FA83B-B74B-8413-AC03-CDA17C41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9979" y="2698502"/>
              <a:ext cx="5540873" cy="31588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1D4CAE-068E-835F-F6B6-EF28F6380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9879" y="1426598"/>
              <a:ext cx="3641075" cy="895346"/>
            </a:xfrm>
            <a:prstGeom prst="rect">
              <a:avLst/>
            </a:prstGeom>
          </p:spPr>
        </p:pic>
      </p:grpSp>
      <p:pic>
        <p:nvPicPr>
          <p:cNvPr id="4" name="Picture 3" descr="A blue and orange logo&#10;&#10;Description automatically generated">
            <a:extLst>
              <a:ext uri="{FF2B5EF4-FFF2-40B4-BE49-F238E27FC236}">
                <a16:creationId xmlns:a16="http://schemas.microsoft.com/office/drawing/2014/main" id="{74C9A07E-C0FC-A22A-EB91-7C37757A4A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396" y="-5379"/>
            <a:ext cx="2938035" cy="11453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FDDB64-DF01-6011-9DE2-656339DB2BA9}"/>
              </a:ext>
            </a:extLst>
          </p:cNvPr>
          <p:cNvCxnSpPr/>
          <p:nvPr/>
        </p:nvCxnSpPr>
        <p:spPr>
          <a:xfrm>
            <a:off x="349624" y="1145376"/>
            <a:ext cx="867066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A1890D-3CB5-E254-A229-99BE3CCDD238}"/>
              </a:ext>
            </a:extLst>
          </p:cNvPr>
          <p:cNvCxnSpPr>
            <a:cxnSpLocks/>
          </p:cNvCxnSpPr>
          <p:nvPr/>
        </p:nvCxnSpPr>
        <p:spPr>
          <a:xfrm>
            <a:off x="349624" y="6316219"/>
            <a:ext cx="11505303" cy="0"/>
          </a:xfrm>
          <a:prstGeom prst="line">
            <a:avLst/>
          </a:prstGeom>
          <a:ln>
            <a:solidFill>
              <a:srgbClr val="001D3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EEC6075-8DB2-945B-2962-E7C0FA03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09.05.2025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EB05192-6FFC-3CE1-AECE-73647BC10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n-NO"/>
              <a:t>pgunnink@uni-mainz.de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93D8900-71DB-2968-978D-DE92C102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C9029-1F3E-4C45-9AF3-2E71CC02518F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8BF8BDFB-A890-E645-09ED-20C5CC9E34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624" y="1"/>
                <a:ext cx="8670663" cy="11453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7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dirty="0"/>
                  <a:t>-</a:t>
                </a:r>
                <a:r>
                  <a:rPr lang="de-DE" dirty="0" err="1"/>
                  <a:t>wave</a:t>
                </a:r>
                <a:r>
                  <a:rPr lang="de-DE" dirty="0"/>
                  <a:t> altermagnet</a:t>
                </a:r>
                <a:endParaRPr lang="en-US" dirty="0">
                  <a:solidFill>
                    <a:srgbClr val="001D3F"/>
                  </a:solidFill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8BF8BDFB-A890-E645-09ED-20C5CC9E3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24" y="1"/>
                <a:ext cx="8670663" cy="1145376"/>
              </a:xfrm>
              <a:prstGeom prst="rect">
                <a:avLst/>
              </a:prstGeom>
              <a:blipFill>
                <a:blip r:embed="rId6"/>
                <a:stretch>
                  <a:fillRect l="-1170" b="-54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BA1A984B-EF60-B7D9-8E61-FA7A82B17110}"/>
              </a:ext>
            </a:extLst>
          </p:cNvPr>
          <p:cNvGrpSpPr/>
          <p:nvPr/>
        </p:nvGrpSpPr>
        <p:grpSpPr>
          <a:xfrm>
            <a:off x="8347552" y="4004019"/>
            <a:ext cx="3542925" cy="2082773"/>
            <a:chOff x="8296042" y="3210262"/>
            <a:chExt cx="3542925" cy="208277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D11C032-9FB4-1DA1-AA1E-F99A22E860A4}"/>
                </a:ext>
              </a:extLst>
            </p:cNvPr>
            <p:cNvGrpSpPr/>
            <p:nvPr/>
          </p:nvGrpSpPr>
          <p:grpSpPr>
            <a:xfrm>
              <a:off x="8296042" y="3210262"/>
              <a:ext cx="3542925" cy="1320666"/>
              <a:chOff x="8296042" y="3210262"/>
              <a:chExt cx="3542925" cy="132066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C141995-FDF4-939C-B98A-A2B90102A7CA}"/>
                  </a:ext>
                </a:extLst>
              </p:cNvPr>
              <p:cNvGrpSpPr/>
              <p:nvPr/>
            </p:nvGrpSpPr>
            <p:grpSpPr>
              <a:xfrm>
                <a:off x="8296042" y="3210262"/>
                <a:ext cx="3220270" cy="373317"/>
                <a:chOff x="8296042" y="3210262"/>
                <a:chExt cx="3220270" cy="373317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3EAD8C-29F5-A4DC-963A-F99BF027D26A}"/>
                    </a:ext>
                  </a:extLst>
                </p:cNvPr>
                <p:cNvSpPr txBox="1"/>
                <p:nvPr/>
              </p:nvSpPr>
              <p:spPr>
                <a:xfrm>
                  <a:off x="8296042" y="3214247"/>
                  <a:ext cx="191296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Carry out RPA </a:t>
                  </a:r>
                  <a:r>
                    <a:rPr lang="de-DE" dirty="0" err="1"/>
                    <a:t>for</a:t>
                  </a:r>
                  <a:r>
                    <a:rPr lang="de-DE" dirty="0"/>
                    <a:t> </a:t>
                  </a:r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88E3AD3-01C2-7DEB-F011-6A04F0BC2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48250" y="3210262"/>
                  <a:ext cx="1368062" cy="349053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BAD7A4D5-018B-7283-FAC6-FF12A85CB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0515" y="3750316"/>
                <a:ext cx="3458452" cy="780612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04E04A-852D-9AC7-FC93-1B8E1B972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80515" y="4793555"/>
              <a:ext cx="3381434" cy="499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5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623</Words>
  <Application>Microsoft Macintosh PowerPoint</Application>
  <PresentationFormat>Widescreen</PresentationFormat>
  <Paragraphs>154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Office Theme</vt:lpstr>
      <vt:lpstr>Spin demons in d-wave altermagnets</vt:lpstr>
      <vt:lpstr>Spin demons in d-wave altermagnets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Mook</dc:creator>
  <cp:lastModifiedBy>Pieter Gunnink</cp:lastModifiedBy>
  <cp:revision>1246</cp:revision>
  <dcterms:created xsi:type="dcterms:W3CDTF">2024-06-16T13:00:01Z</dcterms:created>
  <dcterms:modified xsi:type="dcterms:W3CDTF">2025-05-09T08:35:16Z</dcterms:modified>
</cp:coreProperties>
</file>